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33"/>
    <p:restoredTop autoAdjust="0" sz="94711"/>
  </p:normalViewPr>
  <p:slideViewPr>
    <p:cSldViewPr snapToGrid="0" snapToObjects="1">
      <p:cViewPr varScale="1">
        <p:scale>
          <a:sx d="100" n="84"/>
          <a:sy d="100" n="84"/>
        </p:scale>
        <p:origin x="1278" y="6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9" Type="http://schemas.openxmlformats.org/officeDocument/2006/relationships/viewProps" Target="viewProps.xml" /><Relationship Id="rId258" Type="http://schemas.openxmlformats.org/officeDocument/2006/relationships/presProps" Target="presProps.xml" /><Relationship Id="rId1" Type="http://schemas.openxmlformats.org/officeDocument/2006/relationships/slideMaster" Target="slideMasters/slideMaster1.xml" /><Relationship Id="rId261" Type="http://schemas.openxmlformats.org/officeDocument/2006/relationships/tableStyles" Target="tableStyles.xml" /><Relationship Id="rId26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457200" y="1600200"/>
            <a:ext cx="8229600" cy="4525963"/>
          </a:xfrm>
          <a:prstGeom prst="rect">
            <a:avLst/>
          </a:prstGeom>
        </p:spPr>
        <p:txBody>
          <a:bodyPr bIns="45720" lIns="91440"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4400">
          <a:solidFill>
            <a:schemeClr val="tx1"/>
          </a:solidFill>
          <a:latin typeface="+mj-lt"/>
          <a:ea typeface="+mj-ea"/>
          <a:cs typeface="+mj-cs"/>
        </a:defRPr>
      </a:lvl1pPr>
    </p:titleStyle>
    <p:bodyStyle>
      <a:lvl1pPr algn="l" defTabSz="457200" eaLnBrk="1" hangingPunct="1" indent="-457200" latinLnBrk="0" marL="457200" rtl="0">
        <a:spcBef>
          <a:spcPct val="20000"/>
        </a:spcBef>
        <a:buFont typeface="Arial"/>
        <a:buChar char="•"/>
        <a:defRPr kern="1200" sz="3200">
          <a:solidFill>
            <a:schemeClr val="tx1"/>
          </a:solidFill>
          <a:latin typeface="+mn-lt"/>
          <a:ea typeface="+mn-ea"/>
          <a:cs typeface="+mn-cs"/>
        </a:defRPr>
      </a:lvl1pPr>
      <a:lvl2pPr algn="l" defTabSz="457200" eaLnBrk="1" hangingPunct="1" indent="-457200" latinLnBrk="0" marL="914400" rtl="0">
        <a:spcBef>
          <a:spcPct val="20000"/>
        </a:spcBef>
        <a:buFont typeface="Arial"/>
        <a:buChar char="–"/>
        <a:defRPr kern="1200" sz="2800">
          <a:solidFill>
            <a:schemeClr val="tx1"/>
          </a:solidFill>
          <a:latin typeface="+mn-lt"/>
          <a:ea typeface="+mn-ea"/>
          <a:cs typeface="+mn-cs"/>
        </a:defRPr>
      </a:lvl2pPr>
      <a:lvl3pPr algn="l" defTabSz="457200" eaLnBrk="1" hangingPunct="1" indent="-457200" latinLnBrk="0" marL="1371600" rtl="0">
        <a:spcBef>
          <a:spcPct val="20000"/>
        </a:spcBef>
        <a:buFont typeface="Arial"/>
        <a:buChar char="•"/>
        <a:defRPr kern="1200" sz="2400">
          <a:solidFill>
            <a:schemeClr val="tx1"/>
          </a:solidFill>
          <a:latin typeface="+mn-lt"/>
          <a:ea typeface="+mn-ea"/>
          <a:cs typeface="+mn-cs"/>
        </a:defRPr>
      </a:lvl3pPr>
      <a:lvl4pPr algn="l" defTabSz="457200" eaLnBrk="1" hangingPunct="1" indent="-457200" latinLnBrk="0" marL="1828800" rtl="0">
        <a:spcBef>
          <a:spcPct val="20000"/>
        </a:spcBef>
        <a:buFont typeface="Arial"/>
        <a:buChar char="–"/>
        <a:defRPr kern="1200" sz="2000">
          <a:solidFill>
            <a:schemeClr val="tx1"/>
          </a:solidFill>
          <a:latin typeface="+mn-lt"/>
          <a:ea typeface="+mn-ea"/>
          <a:cs typeface="+mn-cs"/>
        </a:defRPr>
      </a:lvl4pPr>
      <a:lvl5pPr algn="l" defTabSz="457200" eaLnBrk="1" hangingPunct="1" indent="-457200" latinLnBrk="0" marL="2286000" rtl="0">
        <a:spcBef>
          <a:spcPct val="20000"/>
        </a:spcBef>
        <a:buFont typeface="Arial"/>
        <a:buChar char="»"/>
        <a:defRPr kern="1200" sz="2000">
          <a:solidFill>
            <a:schemeClr val="tx1"/>
          </a:solidFill>
          <a:latin typeface="+mn-lt"/>
          <a:ea typeface="+mn-ea"/>
          <a:cs typeface="+mn-cs"/>
        </a:defRPr>
      </a:lvl5pPr>
      <a:lvl6pPr algn="l" defTabSz="457200" eaLnBrk="1" hangingPunct="1" indent="-457200" latinLnBrk="0" marL="2743200" rtl="0">
        <a:spcBef>
          <a:spcPct val="20000"/>
        </a:spcBef>
        <a:buFont typeface="Arial"/>
        <a:buChar char="•"/>
        <a:defRPr kern="1200" sz="2000">
          <a:solidFill>
            <a:schemeClr val="tx1"/>
          </a:solidFill>
          <a:latin typeface="+mn-lt"/>
          <a:ea typeface="+mn-ea"/>
          <a:cs typeface="+mn-cs"/>
        </a:defRPr>
      </a:lvl6pPr>
      <a:lvl7pPr algn="l" defTabSz="457200" eaLnBrk="1" hangingPunct="1" indent="-457200" latinLnBrk="0" marL="3200400" rtl="0">
        <a:spcBef>
          <a:spcPct val="20000"/>
        </a:spcBef>
        <a:buFont typeface="Arial"/>
        <a:buChar char="•"/>
        <a:defRPr kern="1200" sz="2000">
          <a:solidFill>
            <a:schemeClr val="tx1"/>
          </a:solidFill>
          <a:latin typeface="+mn-lt"/>
          <a:ea typeface="+mn-ea"/>
          <a:cs typeface="+mn-cs"/>
        </a:defRPr>
      </a:lvl7pPr>
      <a:lvl8pPr algn="l" defTabSz="457200" eaLnBrk="1" hangingPunct="1" indent="-457200" latinLnBrk="0" marL="3657600" rtl="0">
        <a:spcBef>
          <a:spcPct val="20000"/>
        </a:spcBef>
        <a:buFont typeface="Arial"/>
        <a:buChar char="•"/>
        <a:defRPr kern="1200" sz="2000">
          <a:solidFill>
            <a:schemeClr val="tx1"/>
          </a:solidFill>
          <a:latin typeface="+mn-lt"/>
          <a:ea typeface="+mn-ea"/>
          <a:cs typeface="+mn-cs"/>
        </a:defRPr>
      </a:lvl8pPr>
      <a:lvl9pPr algn="l" defTabSz="457200" eaLnBrk="1" hangingPunct="1" indent="-457200" latinLnBrk="0" marL="41148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1.png"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2.png"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ev.to/chrissiemhrk/git-commit-message-5e21" TargetMode="Externa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png"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4.png" /></Relationships>
</file>

<file path=ppt/slides/_rels/slide1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5.png" /></Relationships>
</file>

<file path=ppt/slides/_rels/slide1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6.gif" /></Relationships>
</file>

<file path=ppt/slides/_rels/slide1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7.gif" /></Relationships>
</file>

<file path=ppt/slides/_rels/slide1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8.png" /></Relationships>
</file>

<file path=ppt/slides/_rels/slide1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9.png" /></Relationships>
</file>

<file path=ppt/slides/_rels/slide1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0.png" /></Relationships>
</file>

<file path=ppt/slides/_rels/slide1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s>
</file>

<file path=ppt/slides/_rels/slide1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1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1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plice.com/blog/cleaning-git-branches/" TargetMode="Externa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1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5.png" /></Relationships>
</file>

<file path=ppt/slides/_rels/slide1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ducative.io/edpresso/how-to-delete-remote-branches-in-git" TargetMode="External" /></Relationships>
</file>

<file path=ppt/slides/_rels/slide1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using-branches/merge-conflicts" TargetMode="External" /></Relationships>
</file>

<file path=ppt/slides/_rels/slide1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6.gif" /></Relationships>
</file>

<file path=ppt/slides/_rels/slide1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7.gif" /></Relationships>
</file>

<file path=ppt/slides/_rels/slide1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8.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1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9.gif" /></Relationships>
</file>

<file path=ppt/slides/_rels/slide1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0.gif"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1.gif" /></Relationships>
</file>

<file path=ppt/slides/_rels/slide2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2.gif" /></Relationships>
</file>

<file path=ppt/slides/_rels/slide2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3.gif" /></Relationships>
</file>

<file path=ppt/slides/_rels/slide2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4.gif" /></Relationships>
</file>

<file path=ppt/slides/_rels/slide2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5.gif" /></Relationships>
</file>

<file path=ppt/slides/_rels/slide2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6.gif"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7.gif" /></Relationships>
</file>

<file path=ppt/slides/_rels/slide2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8.gif" /></Relationships>
</file>

<file path=ppt/slides/_rels/slide2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2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9.png" /></Relationships>
</file>

<file path=ppt/slides/_rels/slide2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0.png" /></Relationships>
</file>

<file path=ppt/slides/_rels/slide2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1.png" /></Relationships>
</file>

<file path=ppt/slides/_rels/slide2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2.png" /></Relationships>
</file>

<file path=ppt/slides/_rels/slide2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3.png" /></Relationships>
</file>

<file path=ppt/slides/_rels/slide2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4.png" /></Relationships>
</file>

<file path=ppt/slides/_rels/slide2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5.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2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6.png" /></Relationships>
</file>

<file path=ppt/slides/_rels/slide2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7.png" /></Relationships>
</file>

<file path=ppt/slides/_rels/slide2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source-code-management#:~:text=Source%20code%20management%20(SCM)%20is,also%20synonymous%20with%20Version%20control" TargetMode="External" /><Relationship Id="rId3" Type="http://schemas.openxmlformats.org/officeDocument/2006/relationships/hyperlink" Target="https://www.linuxnix.com/what-is-source-code-management-or-version-control/" TargetMode="External" /></Relationships>
</file>

<file path=ppt/slides/_rels/slide2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rogerdudler.github.io/git-guide/index.html" TargetMode="External" /><Relationship Id="rId3" Type="http://schemas.openxmlformats.org/officeDocument/2006/relationships/hyperlink" Target="https://github.com/rogerdudler/git-guide" TargetMode="External" /><Relationship Id="rId4" Type="http://schemas.openxmlformats.org/officeDocument/2006/relationships/hyperlink" Target="https://dev.to/lydiahallie/cs-visualized-useful-git-commands-37p1" TargetMode="External" /><Relationship Id="rId5" Type="http://schemas.openxmlformats.org/officeDocument/2006/relationships/hyperlink" Target="https://dev.to/chrissiemhrk/git-commit-message-5e21" TargetMode="External" /></Relationships>
</file>

<file path=ppt/slides/_rels/slide2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rogerdudler.github.io/git-guide/index.html" TargetMode="External" /><Relationship Id="rId3" Type="http://schemas.openxmlformats.org/officeDocument/2006/relationships/hyperlink" Target="https://www.edureka.co/blog/git-tutorial/" TargetMode="External" /><Relationship Id="rId4" Type="http://schemas.openxmlformats.org/officeDocument/2006/relationships/hyperlink" Target="https://dev.to/chrissiemhrk/git-commit-message-5e21" TargetMode="External" /><Relationship Id="rId5" Type="http://schemas.openxmlformats.org/officeDocument/2006/relationships/hyperlink" Target="https://www.youtube.com/watch?v=MJUJ4wbFm_A&amp;ab_channel=CS50" TargetMode="External" /></Relationships>
</file>

<file path=ppt/slides/_rels/slide25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ndpsoftware.com/git-cheatsheet.html#loc=remote_repo" TargetMode="External" /><Relationship Id="rId3" Type="http://schemas.openxmlformats.org/officeDocument/2006/relationships/hyperlink" Target="https://learngitbranching.js.org/" TargetMode="Externa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103-week-3-git.md_doc.pdf" TargetMode="External" /><Relationship Id="rId3" Type="http://schemas.openxmlformats.org/officeDocument/2006/relationships/hyperlink" Target="ce103-week-3-git.md_slide.pdf" TargetMode="External" /><Relationship Id="rId4" Type="http://schemas.openxmlformats.org/officeDocument/2006/relationships/hyperlink" Target="ce103-week-3-git.md_slide.pptx" TargetMode="External" /></Relationships>
</file>

<file path=ppt/slides/_rels/slide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ndpsoftware.com/git-cheatsheet.html" TargetMode="External" /><Relationship Id="rId3" Type="http://schemas.openxmlformats.org/officeDocument/2006/relationships/image" Target="../media/image14.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install-git#windows" TargetMode="Externa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git-scm.com/download/mac" TargetMode="External" /><Relationship Id="rId3" Type="http://schemas.openxmlformats.org/officeDocument/2006/relationships/hyperlink" Target="http://git-scm.com/download/mac" TargetMode="External" /><Relationship Id="rId4" Type="http://schemas.openxmlformats.org/officeDocument/2006/relationships/hyperlink" Target="http://git-scm.com/download/mac" TargetMode="External" /><Relationship Id="rId5" Type="http://schemas.openxmlformats.org/officeDocument/2006/relationships/hyperlink" Target="http://git-scm.com/download/mac" TargetMode="External" /><Relationship Id="rId6" Type="http://schemas.openxmlformats.org/officeDocument/2006/relationships/hyperlink" Target="http://msysgit.github.io/" TargetMode="External" /><Relationship Id="rId7" Type="http://schemas.openxmlformats.org/officeDocument/2006/relationships/hyperlink" Target="http://msysgit.github.io/" TargetMode="External" /><Relationship Id="rId8" Type="http://schemas.openxmlformats.org/officeDocument/2006/relationships/hyperlink" Target="http://msysgit.github.io/" TargetMode="External" /><Relationship Id="rId9" Type="http://schemas.openxmlformats.org/officeDocument/2006/relationships/hyperlink" Target="http://msysgit.github.io/" TargetMode="External" /><Relationship Id="rId10" Type="http://schemas.openxmlformats.org/officeDocument/2006/relationships/hyperlink" Target="http://git-scm.com/book/en/Getting-Started-Installing-Git" TargetMode="External" /><Relationship Id="rId11" Type="http://schemas.openxmlformats.org/officeDocument/2006/relationships/hyperlink" Target="http://git-scm.com/book/en/Getting-Started-Installing-Git" TargetMode="External" /><Relationship Id="rId12" Type="http://schemas.openxmlformats.org/officeDocument/2006/relationships/hyperlink" Target="http://git-scm.com/book/en/Getting-Started-Installing-Git" TargetMode="External" /><Relationship Id="rId13" Type="http://schemas.openxmlformats.org/officeDocument/2006/relationships/hyperlink" Target="http://git-scm.com/book/en/Getting-Started-Installing-Git" TargetMode="Externa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scm.com/downloads" TargetMode="External"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ourceforge.net/projects/kdiff3/files/" TargetMode="External"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33308482/git-how-can-i-configure-kdiff3-as-a-merge-tool-and-diff-tool" TargetMode="Externa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optal.com/developers/gitignore" TargetMode="External" /><Relationship Id="rId3" Type="http://schemas.openxmlformats.org/officeDocument/2006/relationships/image" Target="../media/image31.png"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3.png" /></Relationships>
</file>

<file path=ppt/slides/_rels/slide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6.png" /></Relationships>
</file>

<file path=ppt/slides/_rels/slide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7.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8.png"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9.png"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articles.assembla.com/en/articles/1136998-how-to-add-a-new-remote-to-your-git-repo" TargetMode="Externa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0.png" /></Relationships>
</file>

<file path=ppt/slides/_rels/slide98.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indent="0" marL="0">
              <a:buNone/>
            </a:pPr>
            <a:r>
              <a:rPr/>
              <a:t>CE103 Algorithms and Programming I</a:t>
            </a:r>
          </a:p>
        </p:txBody>
      </p:sp>
      <p:sp>
        <p:nvSpPr>
          <p:cNvPr id="3" name="Subtitle 2"/>
          <p:cNvSpPr>
            <a:spLocks noGrp="1"/>
          </p:cNvSpPr>
          <p:nvPr>
            <p:ph idx="1" type="subTitle"/>
          </p:nvPr>
        </p:nvSpPr>
        <p:spPr>
          <a:xfrm>
            <a:off x="1371600" y="3886200"/>
            <a:ext cx="6400800" cy="1752600"/>
          </a:xfrm>
        </p:spPr>
        <p:txBody>
          <a:bodyPr/>
          <a:lstStyle/>
          <a:p>
            <a:pPr lvl="0" indent="0" marL="0">
              <a:buNone/>
            </a:pPr>
            <a:r>
              <a:rPr/>
              <a:t>Introduction to Source Code Management Systems</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(5)</a:t>
            </a:r>
          </a:p>
          <a:p>
            <a:pPr lvl="0" indent="0" marL="0">
              <a:buNone/>
            </a:pPr>
            <a:r>
              <a:rPr b="1"/>
              <a:t>Short-Term Undo</a:t>
            </a:r>
            <a:r>
              <a:rPr/>
              <a:t> – Working with a file and messed it up. We can do a short-term undo to the last known version.</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Commit Changes (2)</a:t>
            </a:r>
          </a:p>
          <a:p>
            <a:pPr lvl="0" indent="0" marL="0">
              <a:spcBef>
                <a:spcPts val="3000"/>
              </a:spcBef>
              <a:buNone/>
            </a:pPr>
            <a:r>
              <a:rPr b="1"/>
              <a:t>git commit</a:t>
            </a:r>
          </a:p>
          <a:p>
            <a:pPr lvl="0" indent="0" marL="0">
              <a:buNone/>
            </a:pPr>
            <a:r>
              <a:rPr/>
              <a:t>Let me explain how commit works with the diagram below</a:t>
            </a:r>
          </a:p>
        </p:txBody>
      </p:sp>
      <p:pic>
        <p:nvPicPr>
          <p:cNvPr descr="fig:  assets/2021-10-20-01-00-44-image.png" id="0" name="Picture 1"/>
          <p:cNvPicPr>
            <a:picLocks noGrp="1" noChangeAspect="1"/>
          </p:cNvPicPr>
          <p:nvPr/>
        </p:nvPicPr>
        <p:blipFill>
          <a:blip r:embed="rId2"/>
          <a:stretch>
            <a:fillRect/>
          </a:stretch>
        </p:blipFill>
        <p:spPr bwMode="auto">
          <a:xfrm>
            <a:off x="3568700" y="1841500"/>
            <a:ext cx="5105400" cy="2171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height:230px center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Here, C1 is the initial commit, i.e. the snapshot of the first change from which another snapshot is created with changes named C2. Note that the master points to the latest commit. Now, when I commit again, another snapshot C3 is created and now the master points to C3 instead of C2.</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Commit Changes (3)</a:t>
            </a:r>
          </a:p>
          <a:p>
            <a:pPr lvl="0" indent="0" marL="0">
              <a:spcBef>
                <a:spcPts val="3000"/>
              </a:spcBef>
              <a:buNone/>
            </a:pPr>
            <a:r>
              <a:rPr b="1"/>
              <a:t>git commit</a:t>
            </a:r>
          </a:p>
          <a:p>
            <a:pPr lvl="0" indent="0" marL="0">
              <a:buNone/>
            </a:pPr>
            <a:r>
              <a:rPr/>
              <a:t>Commands:</a:t>
            </a:r>
          </a:p>
          <a:p>
            <a:pPr lvl="0" indent="0">
              <a:buNone/>
            </a:pPr>
            <a:r>
              <a:rPr>
                <a:latin typeface="Courier"/>
              </a:rPr>
              <a:t>git commit -m "&lt;message&gt;"</a:t>
            </a:r>
          </a:p>
        </p:txBody>
      </p:sp>
      <p:pic>
        <p:nvPicPr>
          <p:cNvPr descr="fig:  assets/2021-10-20-01-01-42-image.png" id="0" name="Picture 1"/>
          <p:cNvPicPr>
            <a:picLocks noGrp="1" noChangeAspect="1"/>
          </p:cNvPicPr>
          <p:nvPr/>
        </p:nvPicPr>
        <p:blipFill>
          <a:blip r:embed="rId2"/>
          <a:stretch>
            <a:fillRect/>
          </a:stretch>
        </p:blipFill>
        <p:spPr bwMode="auto">
          <a:xfrm>
            <a:off x="3568700" y="1828800"/>
            <a:ext cx="5105400" cy="2222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Now, if you want to commit a snapshot of all the changes in the working directory at once, you can use the command below</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Commit Changes (4)</a:t>
            </a:r>
          </a:p>
          <a:p>
            <a:pPr lvl="0" indent="0" marL="0">
              <a:spcBef>
                <a:spcPts val="3000"/>
              </a:spcBef>
              <a:buNone/>
            </a:pPr>
            <a:r>
              <a:rPr b="1"/>
              <a:t>git commit</a:t>
            </a:r>
          </a:p>
          <a:p>
            <a:pPr lvl="0" indent="0" marL="0">
              <a:buNone/>
            </a:pPr>
            <a:r>
              <a:rPr/>
              <a:t>Please check writing good commit messages article below</a:t>
            </a:r>
          </a:p>
          <a:p>
            <a:pPr lvl="0" indent="0" marL="0">
              <a:buNone/>
            </a:pPr>
            <a:r>
              <a:rPr>
                <a:hlinkClick r:id="rId2"/>
              </a:rPr>
              <a:t>How to write a good commit message - DEV Community</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(1)</a:t>
            </a:r>
          </a:p>
          <a:p>
            <a:pPr lvl="0" indent="0">
              <a:buNone/>
            </a:pPr>
            <a:r>
              <a:rPr>
                <a:latin typeface="Courier"/>
              </a:rPr>
              <a:t>type: subject
body (optional)
footer (optional)</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(2)</a:t>
            </a:r>
          </a:p>
          <a:p>
            <a:pPr lvl="0" indent="0" marL="0">
              <a:spcBef>
                <a:spcPts val="3000"/>
              </a:spcBef>
              <a:buNone/>
            </a:pPr>
            <a:r>
              <a:rPr b="1"/>
              <a:t>1. Type</a:t>
            </a:r>
          </a:p>
          <a:p>
            <a:pPr lvl="0"/>
            <a:r>
              <a:rPr b="1"/>
              <a:t>feat</a:t>
            </a:r>
            <a:r>
              <a:rPr/>
              <a:t> - a new feature</a:t>
            </a:r>
          </a:p>
          <a:p>
            <a:pPr lvl="0"/>
            <a:r>
              <a:rPr b="1"/>
              <a:t>fix</a:t>
            </a:r>
            <a:r>
              <a:rPr/>
              <a:t> - a bug fix</a:t>
            </a:r>
          </a:p>
          <a:p>
            <a:pPr lvl="0"/>
            <a:r>
              <a:rPr b="1"/>
              <a:t>docs</a:t>
            </a:r>
            <a:r>
              <a:rPr/>
              <a:t> - changes in documentation</a:t>
            </a:r>
          </a:p>
          <a:p>
            <a:pPr lvl="0"/>
            <a:r>
              <a:rPr b="1"/>
              <a:t>style</a:t>
            </a:r>
            <a:r>
              <a:rPr/>
              <a:t> - everything related to styling</a:t>
            </a:r>
          </a:p>
          <a:p>
            <a:pPr lvl="0"/>
            <a:r>
              <a:rPr b="1"/>
              <a:t>refactor</a:t>
            </a:r>
            <a:r>
              <a:rPr/>
              <a:t> - code changes that neither fixes a bug or adds a feature</a:t>
            </a:r>
          </a:p>
          <a:p>
            <a:pPr lvl="0"/>
            <a:r>
              <a:rPr b="1"/>
              <a:t>test</a:t>
            </a:r>
            <a:r>
              <a:rPr/>
              <a:t> - everything related to testing</a:t>
            </a:r>
          </a:p>
          <a:p>
            <a:pPr lvl="0"/>
            <a:r>
              <a:rPr b="1"/>
              <a:t>chore</a:t>
            </a:r>
            <a:r>
              <a:rPr/>
              <a:t> - updating build tasks, package manager configs, etc</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(3)</a:t>
            </a:r>
          </a:p>
          <a:p>
            <a:pPr lvl="0" indent="0" marL="0">
              <a:spcBef>
                <a:spcPts val="3000"/>
              </a:spcBef>
              <a:buNone/>
            </a:pPr>
            <a:r>
              <a:rPr b="1"/>
              <a:t>2. Subject</a:t>
            </a:r>
          </a:p>
          <a:p>
            <a:pPr lvl="0" indent="0" marL="0">
              <a:buNone/>
            </a:pPr>
            <a:r>
              <a:rPr/>
              <a:t>This contains a short description of the changes made. It shouldn’t be greater than 50 characters, should begin with a capital letter and written in the imperative eg. Add instead of Added or Adds.</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(4)</a:t>
            </a:r>
          </a:p>
          <a:p>
            <a:pPr lvl="0" indent="0" marL="0">
              <a:spcBef>
                <a:spcPts val="3000"/>
              </a:spcBef>
              <a:buNone/>
            </a:pPr>
            <a:r>
              <a:rPr b="1"/>
              <a:t>3. Body</a:t>
            </a:r>
          </a:p>
          <a:p>
            <a:pPr lvl="0" indent="0" marL="0">
              <a:buNone/>
            </a:pPr>
            <a:r>
              <a:rPr/>
              <a:t>The body is used to explain what changes you made and why you made them. Not all commits are complex enough that they need a body, especially if you are working on a personal project alone, and as such writing a body is optional.</a:t>
            </a:r>
          </a:p>
          <a:p>
            <a:pPr lvl="0" indent="0" marL="0">
              <a:buNone/>
            </a:pPr>
            <a:r>
              <a:rPr/>
              <a:t>A blank line between the body and the subject is required and each line should have no more than 72 characters.</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(5)</a:t>
            </a:r>
          </a:p>
          <a:p>
            <a:pPr lvl="0" indent="0" marL="0">
              <a:spcBef>
                <a:spcPts val="3000"/>
              </a:spcBef>
              <a:buNone/>
            </a:pPr>
            <a:r>
              <a:rPr b="1"/>
              <a:t>4.Footer</a:t>
            </a:r>
          </a:p>
          <a:p>
            <a:pPr lvl="0" indent="0" marL="0">
              <a:buNone/>
            </a:pPr>
            <a:r>
              <a:rPr/>
              <a:t>The footer is also optional and mainly used when you are using an issue tracker to reference the issue ID.</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(6)</a:t>
            </a:r>
          </a:p>
          <a:p>
            <a:pPr lvl="0" indent="0" marL="0">
              <a:buNone/>
            </a:pPr>
            <a:r>
              <a:rPr b="1"/>
              <a:t>Long-Term Undo</a:t>
            </a:r>
            <a:r>
              <a:rPr/>
              <a:t> – It helps when we have to make a release version rollback. Something like going to the last version which was created a year</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(6)</a:t>
            </a:r>
          </a:p>
          <a:p>
            <a:pPr lvl="0" indent="0" marL="0">
              <a:spcBef>
                <a:spcPts val="3000"/>
              </a:spcBef>
              <a:buNone/>
            </a:pPr>
            <a:r>
              <a:rPr b="1"/>
              <a:t>Example Commit Message</a:t>
            </a:r>
          </a:p>
          <a:p>
            <a:pPr lvl="0" indent="0">
              <a:buNone/>
            </a:pPr>
            <a:r>
              <a:rPr>
                <a:latin typeface="Courier"/>
              </a:rPr>
              <a:t>feat: Summarize changes in around 50 characters or less
More detailed explanatory text, if necessary. Wrap it to about 72
characters or so. In some contexts, the first line is treated as the
subject of the commit and the rest of the text as the body. The
blank line separating the summary from the body is critical (unless
you omit the body entirely); various tools like `log`, `shortlog`
and `rebase` can get confused if you run the two together.
Explain the problem that this commit is solving. Focus on why you
are making this change as opposed to how (the code explains that).
Are there side effects or other unintuitive consequences of this
change? Here's the place to explain them.
Further paragraphs come after blank lines.
 - Bullet points are okay, too
 - Typically a hyphen or asterisk is used for the bullet, preceded
   by a single space, with blank lines in between, but conventions
   vary here
If you use an issue tracker, put references to them at the bottom,
like this:
Resolves: #123
See also: #456, #789</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(7)</a:t>
            </a:r>
          </a:p>
          <a:p>
            <a:pPr lvl="0" indent="0">
              <a:buNone/>
            </a:pPr>
            <a:r>
              <a:rPr>
                <a:latin typeface="Courier"/>
              </a:rPr>
              <a:t>git commit -a</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1-10-20-01-02-26-image.png" id="0" name="Picture 1"/>
          <p:cNvPicPr>
            <a:picLocks noGrp="1" noChangeAspect="1"/>
          </p:cNvPicPr>
          <p:nvPr/>
        </p:nvPicPr>
        <p:blipFill>
          <a:blip r:embed="rId2"/>
          <a:stretch>
            <a:fillRect/>
          </a:stretch>
        </p:blipFill>
        <p:spPr bwMode="auto">
          <a:xfrm>
            <a:off x="457200" y="1727200"/>
            <a:ext cx="8229600" cy="3759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height:450px center</a:t>
            </a:r>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(1)</a:t>
            </a:r>
          </a:p>
          <a:p>
            <a:pPr lvl="0" indent="0" marL="0">
              <a:buNone/>
            </a:pPr>
            <a:r>
              <a:rPr/>
              <a:t>I have created two more text files in my working directory viz. edureka5.txt and edureka6.txt but they are not added to the index yet.</a:t>
            </a:r>
          </a:p>
          <a:p>
            <a:pPr lvl="0" indent="0" marL="0">
              <a:buNone/>
            </a:pPr>
            <a:r>
              <a:rPr/>
              <a:t>I am adding edureka5.txt using the command</a:t>
            </a:r>
          </a:p>
          <a:p>
            <a:pPr lvl="0" indent="0">
              <a:buNone/>
            </a:pPr>
            <a:r>
              <a:rPr>
                <a:latin typeface="Courier"/>
              </a:rPr>
              <a:t>git add edureka5.txt</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 Files to Index (2)</a:t>
            </a:r>
          </a:p>
        </p:txBody>
      </p:sp>
      <p:pic>
        <p:nvPicPr>
          <p:cNvPr descr="fig:  assets/2021-10-20-01-03-52-image.png" id="0" name="Picture 1"/>
          <p:cNvPicPr>
            <a:picLocks noGrp="1" noChangeAspect="1"/>
          </p:cNvPicPr>
          <p:nvPr/>
        </p:nvPicPr>
        <p:blipFill>
          <a:blip r:embed="rId2"/>
          <a:stretch>
            <a:fillRect/>
          </a:stretch>
        </p:blipFill>
        <p:spPr bwMode="auto">
          <a:xfrm>
            <a:off x="3568700" y="1765300"/>
            <a:ext cx="5105400" cy="2324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(3)</a:t>
            </a:r>
          </a:p>
          <a:p>
            <a:pPr lvl="0" indent="0" marL="0">
              <a:buNone/>
            </a:pPr>
            <a:r>
              <a:rPr/>
              <a:t>I have added edureka5.txt to the index explicitly but not edureka6.txt and made changes in the previous files. I want to commit all changes in the directory at once.</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(4)</a:t>
            </a:r>
          </a:p>
          <a:p>
            <a:pPr lvl="0" indent="0" marL="1270000">
              <a:buNone/>
            </a:pPr>
            <a:r>
              <a:rPr sz="2000"/>
              <a:t>This command will commit a snapshot of all changes in the working directory but only includes modifications to tracked files i.e. the files that have been added with git add at some point in their history. Hence, edureka6.txt was not committed because it was not added to the index yet. But changes in all previous files present in the repository were committed, i.e. edureka1.txt, edureka2.txt, edureka3.txt, edureka4.txt and edureka5.txt. Now I have made my desired commits in my local repository</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(5)</a:t>
            </a:r>
          </a:p>
          <a:p>
            <a:pPr lvl="0" indent="0" marL="0">
              <a:buNone/>
            </a:pPr>
            <a:r>
              <a:rPr/>
              <a:t>your local repository consists of three “trees” maintained by git. the first one is your Working Directory which holds the actual files. the second one is the Index which acts as a staging area and finally the HEAD which points to the last commit you’ve made</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 Files to Index (6)</a:t>
            </a:r>
          </a:p>
        </p:txBody>
      </p:sp>
      <p:pic>
        <p:nvPicPr>
          <p:cNvPr descr="fig:  assets/2021-10-20-01-32-48-image.png" id="0" name="Picture 1"/>
          <p:cNvPicPr>
            <a:picLocks noGrp="1" noChangeAspect="1"/>
          </p:cNvPicPr>
          <p:nvPr/>
        </p:nvPicPr>
        <p:blipFill>
          <a:blip r:embed="rId2"/>
          <a:stretch>
            <a:fillRect/>
          </a:stretch>
        </p:blipFill>
        <p:spPr bwMode="auto">
          <a:xfrm>
            <a:off x="3568700" y="2019300"/>
            <a:ext cx="5105400" cy="1816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a:t>
            </a:r>
          </a:p>
          <a:p>
            <a:pPr lvl="0" indent="0" marL="0">
              <a:spcBef>
                <a:spcPts val="3000"/>
              </a:spcBef>
              <a:buNone/>
            </a:pPr>
            <a:r>
              <a:rPr b="1"/>
              <a:t>Fetching</a:t>
            </a:r>
          </a:p>
          <a:p>
            <a:pPr lvl="0" indent="0" marL="0">
              <a:buNone/>
            </a:pPr>
            <a:r>
              <a:rPr/>
              <a:t>If we have a remote Git branch, for example a branch on Github, it can happen that the remote branch has commits that the current branch doesn’t have! Maybe another branch got merged, your colleague pushed a quick fix, and so on.</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(7)</a:t>
            </a:r>
          </a:p>
          <a:p>
            <a:pPr lvl="0" indent="0" marL="0">
              <a:buNone/>
            </a:pPr>
            <a:r>
              <a:rPr b="1"/>
              <a:t>Track Changes</a:t>
            </a:r>
            <a:r>
              <a:rPr/>
              <a:t>– We can track the changes as when anyone is making any change, he can leave a commit message as for why the change was done.</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(2)</a:t>
            </a:r>
          </a:p>
          <a:p>
            <a:pPr lvl="0" indent="0" marL="0">
              <a:spcBef>
                <a:spcPts val="3000"/>
              </a:spcBef>
              <a:buNone/>
            </a:pPr>
            <a:r>
              <a:rPr b="1"/>
              <a:t>Fetching</a:t>
            </a:r>
          </a:p>
          <a:p>
            <a:pPr lvl="0" indent="0" marL="0">
              <a:buNone/>
            </a:pPr>
            <a:r>
              <a:rPr/>
              <a:t>We can get these changes locally, by performing a </a:t>
            </a:r>
            <a:r>
              <a:rPr>
                <a:latin typeface="Courier"/>
              </a:rPr>
              <a:t>git fetch</a:t>
            </a:r>
            <a:r>
              <a:rPr/>
              <a:t> on the remote branch! It doesn’t affect your local branch in any way: a </a:t>
            </a:r>
            <a:r>
              <a:rPr>
                <a:latin typeface="Courier"/>
              </a:rPr>
              <a:t>fetch</a:t>
            </a:r>
            <a:r>
              <a:rPr/>
              <a:t> simply downloads new data.</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(3)</a:t>
            </a:r>
          </a:p>
          <a:p>
            <a:pPr lvl="0" indent="0" marL="0">
              <a:spcBef>
                <a:spcPts val="3000"/>
              </a:spcBef>
              <a:buNone/>
            </a:pPr>
            <a:r>
              <a:rPr b="1"/>
              <a:t>Fetching</a:t>
            </a:r>
          </a:p>
        </p:txBody>
      </p:sp>
      <p:pic>
        <p:nvPicPr>
          <p:cNvPr descr="fig:  https://res.cloudinary.com/practicaldev/image/fetch/s--38PuARw2--/c_limit%2Cf_auto%2Cfl_progressive%2Cq_66%2Cw_880/https://dev-to-uploads.s3.amazonaws.com/i/bulx1voegfji4vwgndh4.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 Text</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(4)</a:t>
            </a:r>
          </a:p>
          <a:p>
            <a:pPr lvl="0" indent="0" marL="0">
              <a:spcBef>
                <a:spcPts val="3000"/>
              </a:spcBef>
              <a:buNone/>
            </a:pPr>
            <a:r>
              <a:rPr b="1"/>
              <a:t>Fetching</a:t>
            </a:r>
          </a:p>
          <a:p>
            <a:pPr lvl="0" indent="0" marL="0">
              <a:buNone/>
            </a:pPr>
            <a:r>
              <a:rPr/>
              <a:t>We can now see all the changes that have been made since we last pushed! We can decide what we want to do with the new data now that we have it locally.</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(5)</a:t>
            </a:r>
          </a:p>
          <a:p>
            <a:pPr lvl="0" indent="0" marL="0">
              <a:spcBef>
                <a:spcPts val="3000"/>
              </a:spcBef>
              <a:buNone/>
            </a:pPr>
            <a:r>
              <a:rPr b="1"/>
              <a:t>Pulling</a:t>
            </a:r>
          </a:p>
          <a:p>
            <a:pPr lvl="0" indent="0" marL="0">
              <a:buNone/>
            </a:pPr>
            <a:r>
              <a:rPr/>
              <a:t>Although a </a:t>
            </a:r>
            <a:r>
              <a:rPr>
                <a:latin typeface="Courier"/>
              </a:rPr>
              <a:t>git fetch</a:t>
            </a:r>
            <a:r>
              <a:rPr/>
              <a:t> is very useful in order to get the remote information of a branch, we can also perform a </a:t>
            </a:r>
            <a:r>
              <a:rPr>
                <a:latin typeface="Courier"/>
              </a:rPr>
              <a:t>git pull</a:t>
            </a:r>
            <a:r>
              <a:rPr/>
              <a:t>. A </a:t>
            </a:r>
            <a:r>
              <a:rPr>
                <a:latin typeface="Courier"/>
              </a:rPr>
              <a:t>git pull</a:t>
            </a:r>
            <a:r>
              <a:rPr/>
              <a:t> is actually two commands in one: a </a:t>
            </a:r>
            <a:r>
              <a:rPr>
                <a:latin typeface="Courier"/>
              </a:rPr>
              <a:t>git fetch</a:t>
            </a:r>
            <a:r>
              <a:rPr/>
              <a:t>, and a </a:t>
            </a:r>
            <a:r>
              <a:rPr>
                <a:latin typeface="Courier"/>
              </a:rPr>
              <a:t>git merge</a:t>
            </a:r>
            <a:r>
              <a:rPr/>
              <a:t>. When we’re pulling changes from the origin, we’re first fetching all the data like we did with a </a:t>
            </a:r>
            <a:r>
              <a:rPr>
                <a:latin typeface="Courier"/>
              </a:rPr>
              <a:t>git fetch</a:t>
            </a:r>
            <a:r>
              <a:rPr/>
              <a:t>, after which the latest changes are automatically merged into the local branch</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(6)</a:t>
            </a:r>
          </a:p>
          <a:p>
            <a:pPr lvl="0" indent="0" marL="0">
              <a:spcBef>
                <a:spcPts val="3000"/>
              </a:spcBef>
              <a:buNone/>
            </a:pPr>
            <a:r>
              <a:rPr b="1"/>
              <a:t>Pulling</a:t>
            </a:r>
          </a:p>
        </p:txBody>
      </p:sp>
      <p:pic>
        <p:nvPicPr>
          <p:cNvPr descr="fig:  https://res.cloudinary.com/practicaldev/image/fetch/s---X5AXldj--/c_limit%2Cf_auto%2Cfl_progressive%2Cq_66%2Cw_880/https://dev-to-uploads.s3.amazonaws.com/i/zifpnl1h6a4tk4qdc9sy.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 Text</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(7)</a:t>
            </a:r>
          </a:p>
          <a:p>
            <a:pPr lvl="0" indent="0" marL="0">
              <a:spcBef>
                <a:spcPts val="3000"/>
              </a:spcBef>
              <a:buNone/>
            </a:pPr>
            <a:r>
              <a:rPr b="1"/>
              <a:t>Pulling</a:t>
            </a:r>
          </a:p>
          <a:p>
            <a:pPr lvl="0" indent="0" marL="0">
              <a:buNone/>
            </a:pPr>
            <a:r>
              <a:rPr/>
              <a:t>Awesome, we’re now perfectly in sync with the remote branch and have all the latest changes!</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(8)</a:t>
            </a:r>
          </a:p>
          <a:p>
            <a:pPr lvl="0" indent="0" marL="0">
              <a:spcBef>
                <a:spcPts val="3000"/>
              </a:spcBef>
              <a:buNone/>
            </a:pPr>
            <a:r>
              <a:rPr b="1"/>
              <a:t>Pulling</a:t>
            </a:r>
          </a:p>
          <a:p>
            <a:pPr lvl="0" indent="0" marL="0">
              <a:spcBef>
                <a:spcPts val="3000"/>
              </a:spcBef>
              <a:buNone/>
            </a:pPr>
            <a:r>
              <a:rPr b="1"/>
              <a:t>git pull</a:t>
            </a:r>
          </a:p>
          <a:p>
            <a:pPr lvl="0" indent="0" marL="0">
              <a:buNone/>
            </a:pPr>
            <a:r>
              <a:rPr/>
              <a:t>Note that before you affect changes to the central repository you should always pull changes from the central repository to your local repository to get updated with the work of all the collaborators that have been contributing in the central repository. For that we will use the pull command.</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(9)</a:t>
            </a:r>
          </a:p>
          <a:p>
            <a:pPr lvl="0" indent="0" marL="0">
              <a:spcBef>
                <a:spcPts val="3000"/>
              </a:spcBef>
              <a:buNone/>
            </a:pPr>
            <a:r>
              <a:rPr b="1"/>
              <a:t>Pulling</a:t>
            </a:r>
          </a:p>
          <a:p>
            <a:pPr lvl="0" indent="0" marL="0">
              <a:spcBef>
                <a:spcPts val="3000"/>
              </a:spcBef>
              <a:buNone/>
            </a:pPr>
            <a:r>
              <a:rPr b="1"/>
              <a:t>git pull</a:t>
            </a:r>
          </a:p>
          <a:p>
            <a:pPr lvl="0" indent="0" marL="0">
              <a:buNone/>
            </a:pPr>
            <a:r>
              <a:rPr/>
              <a:t>But first, you need to set your central repository as origin using the command</a:t>
            </a:r>
          </a:p>
          <a:p>
            <a:pPr lvl="0" indent="0">
              <a:buNone/>
            </a:pPr>
            <a:r>
              <a:rPr>
                <a:latin typeface="Courier"/>
              </a:rPr>
              <a:t>git remote add origin &lt;link of your central repository&gt;</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(10)</a:t>
            </a:r>
          </a:p>
          <a:p>
            <a:pPr lvl="0" indent="0" marL="0">
              <a:spcBef>
                <a:spcPts val="3000"/>
              </a:spcBef>
              <a:buNone/>
            </a:pPr>
            <a:r>
              <a:rPr b="1"/>
              <a:t>Pulling / </a:t>
            </a:r>
            <a:r>
              <a:rPr b="1">
                <a:latin typeface="Courier"/>
              </a:rPr>
              <a:t>git pull</a:t>
            </a:r>
          </a:p>
        </p:txBody>
      </p:sp>
      <p:pic>
        <p:nvPicPr>
          <p:cNvPr descr="fig:  assets/2021-10-20-01-06-43-image.png" id="0" name="Picture 1"/>
          <p:cNvPicPr>
            <a:picLocks noGrp="1" noChangeAspect="1"/>
          </p:cNvPicPr>
          <p:nvPr/>
        </p:nvPicPr>
        <p:blipFill>
          <a:blip r:embed="rId2"/>
          <a:stretch>
            <a:fillRect/>
          </a:stretch>
        </p:blipFill>
        <p:spPr bwMode="auto">
          <a:xfrm>
            <a:off x="3568700" y="2603500"/>
            <a:ext cx="5105400" cy="660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Now that my origin is set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(8)</a:t>
            </a:r>
          </a:p>
          <a:p>
            <a:pPr lvl="0" indent="0" marL="0">
              <a:buNone/>
            </a:pPr>
            <a:r>
              <a:rPr b="1"/>
              <a:t>Ownership</a:t>
            </a:r>
            <a:r>
              <a:rPr/>
              <a:t>– With every commit made to the master branch, it will ask the owner permission to merge it.</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(11)</a:t>
            </a:r>
          </a:p>
          <a:p>
            <a:pPr lvl="0" indent="0" marL="0">
              <a:spcBef>
                <a:spcPts val="3000"/>
              </a:spcBef>
              <a:buNone/>
            </a:pPr>
            <a:r>
              <a:rPr b="1"/>
              <a:t>Pulling / </a:t>
            </a:r>
            <a:r>
              <a:rPr b="1">
                <a:latin typeface="Courier"/>
              </a:rPr>
              <a:t>git pull</a:t>
            </a:r>
          </a:p>
          <a:p>
            <a:pPr lvl="0" indent="0" marL="0">
              <a:buNone/>
            </a:pPr>
            <a:r>
              <a:rPr/>
              <a:t>let us extract files from the origin using pull. For that use the command</a:t>
            </a:r>
          </a:p>
          <a:p>
            <a:pPr lvl="0" indent="0">
              <a:buNone/>
            </a:pPr>
            <a:r>
              <a:rPr>
                <a:latin typeface="Courier"/>
              </a:rPr>
              <a:t>git pull origin master</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(12)</a:t>
            </a:r>
          </a:p>
          <a:p>
            <a:pPr lvl="0" indent="0" marL="0">
              <a:spcBef>
                <a:spcPts val="3000"/>
              </a:spcBef>
              <a:buNone/>
            </a:pPr>
            <a:r>
              <a:rPr b="1"/>
              <a:t>Pulling / </a:t>
            </a:r>
            <a:r>
              <a:rPr b="1">
                <a:latin typeface="Courier"/>
              </a:rPr>
              <a:t>git pull</a:t>
            </a:r>
          </a:p>
        </p:txBody>
      </p:sp>
      <p:pic>
        <p:nvPicPr>
          <p:cNvPr descr="fig:  assets/2021-10-20-01-07-44-image.png" id="0" name="Picture 1"/>
          <p:cNvPicPr>
            <a:picLocks noGrp="1" noChangeAspect="1"/>
          </p:cNvPicPr>
          <p:nvPr/>
        </p:nvPicPr>
        <p:blipFill>
          <a:blip r:embed="rId2"/>
          <a:stretch>
            <a:fillRect/>
          </a:stretch>
        </p:blipFill>
        <p:spPr bwMode="auto">
          <a:xfrm>
            <a:off x="3568700" y="2438400"/>
            <a:ext cx="5105400" cy="977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This command will copy all the files from the master branch of remote repository to your local repository.</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(13)</a:t>
            </a:r>
          </a:p>
          <a:p>
            <a:pPr lvl="0" indent="0" marL="0">
              <a:spcBef>
                <a:spcPts val="3000"/>
              </a:spcBef>
              <a:buNone/>
            </a:pPr>
            <a:r>
              <a:rPr b="1"/>
              <a:t>Pulling / </a:t>
            </a:r>
            <a:r>
              <a:rPr b="1">
                <a:latin typeface="Courier"/>
              </a:rPr>
              <a:t>git pull</a:t>
            </a:r>
          </a:p>
          <a:p>
            <a:pPr lvl="0" indent="0" marL="1270000">
              <a:buNone/>
            </a:pPr>
            <a:r>
              <a:rPr sz="2000"/>
              <a:t>Since my local repository was already updated with files from master branch, hence the message is Already up-to-date. Refer to the screen shot above</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(14)</a:t>
            </a:r>
          </a:p>
          <a:p>
            <a:pPr lvl="0" indent="0" marL="0">
              <a:spcBef>
                <a:spcPts val="3000"/>
              </a:spcBef>
              <a:buNone/>
            </a:pPr>
            <a:r>
              <a:rPr b="1"/>
              <a:t>Pulling / </a:t>
            </a:r>
            <a:r>
              <a:rPr b="1">
                <a:latin typeface="Courier"/>
              </a:rPr>
              <a:t>git pull</a:t>
            </a:r>
          </a:p>
          <a:p>
            <a:pPr lvl="0" indent="0" marL="0">
              <a:buNone/>
            </a:pPr>
            <a:r>
              <a:rPr/>
              <a:t>One can also try pulling files from a different branch using the following command:</a:t>
            </a:r>
          </a:p>
          <a:p>
            <a:pPr lvl="0" indent="0">
              <a:buNone/>
            </a:pPr>
            <a:r>
              <a:rPr>
                <a:latin typeface="Courier"/>
              </a:rPr>
              <a:t>git pull origin &lt;branch-name&gt;</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(15)</a:t>
            </a:r>
          </a:p>
          <a:p>
            <a:pPr lvl="0" indent="0" marL="0">
              <a:spcBef>
                <a:spcPts val="3000"/>
              </a:spcBef>
              <a:buNone/>
            </a:pPr>
            <a:r>
              <a:rPr b="1"/>
              <a:t>Pulling / </a:t>
            </a:r>
            <a:r>
              <a:rPr b="1">
                <a:latin typeface="Courier"/>
              </a:rPr>
              <a:t>git pull</a:t>
            </a:r>
          </a:p>
          <a:p>
            <a:pPr lvl="0" indent="0" marL="1270000">
              <a:buNone/>
            </a:pPr>
            <a:r>
              <a:rPr sz="2000"/>
              <a:t>Your local Git repository is now updated with all the recent changes. It is time you make changes in the central repository by using the push command.</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a:t>
            </a:r>
          </a:p>
          <a:p>
            <a:pPr lvl="0" indent="0" marL="0">
              <a:spcBef>
                <a:spcPts val="3000"/>
              </a:spcBef>
              <a:buNone/>
            </a:pPr>
            <a:r>
              <a:rPr b="1"/>
              <a:t>git push</a:t>
            </a:r>
          </a:p>
          <a:p>
            <a:pPr lvl="0"/>
            <a:r>
              <a:rPr/>
              <a:t>This command transfers commits from your local repository to your remote repository. It is the opposite of pull operation.</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(2)</a:t>
            </a:r>
          </a:p>
          <a:p>
            <a:pPr lvl="0" indent="0" marL="0">
              <a:spcBef>
                <a:spcPts val="3000"/>
              </a:spcBef>
              <a:buNone/>
            </a:pPr>
            <a:r>
              <a:rPr b="1"/>
              <a:t>git push</a:t>
            </a:r>
          </a:p>
          <a:p>
            <a:pPr lvl="0"/>
            <a:r>
              <a:rPr/>
              <a:t>Pulling imports commits to local repositories whereas pushing exports commits to the remote repositories</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(3)</a:t>
            </a:r>
          </a:p>
          <a:p>
            <a:pPr lvl="0" indent="0" marL="0">
              <a:spcBef>
                <a:spcPts val="3000"/>
              </a:spcBef>
              <a:buNone/>
            </a:pPr>
            <a:r>
              <a:rPr b="1"/>
              <a:t>git push</a:t>
            </a:r>
          </a:p>
          <a:p>
            <a:pPr lvl="0"/>
            <a:r>
              <a:rPr/>
              <a:t>The use of git push is to publish your local changes to a central repository. After you’ve accumulated several local commits and are ready to share them with the rest of the team,</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(4)</a:t>
            </a:r>
          </a:p>
          <a:p>
            <a:pPr lvl="0" indent="0" marL="0">
              <a:spcBef>
                <a:spcPts val="3000"/>
              </a:spcBef>
              <a:buNone/>
            </a:pPr>
            <a:r>
              <a:rPr b="1"/>
              <a:t>git push</a:t>
            </a:r>
          </a:p>
          <a:p>
            <a:pPr lvl="0" indent="0" marL="0">
              <a:buNone/>
            </a:pPr>
            <a:r>
              <a:rPr/>
              <a:t>you can then push them to the central repository by using the following command</a:t>
            </a:r>
          </a:p>
          <a:p>
            <a:pPr lvl="0" indent="0">
              <a:buNone/>
            </a:pPr>
            <a:r>
              <a:rPr>
                <a:latin typeface="Courier"/>
              </a:rPr>
              <a:t>git push &lt;remote&gt; </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(9)</a:t>
            </a:r>
          </a:p>
          <a:p>
            <a:pPr lvl="0" indent="0" marL="0">
              <a:buNone/>
            </a:pPr>
            <a:r>
              <a:rPr b="1"/>
              <a:t>Branching and Merging</a:t>
            </a:r>
            <a:r>
              <a:rPr/>
              <a:t> – You can create a branch of your source code and create the changes. Once the changes are approved, you can merge it with the master branch.</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(5)</a:t>
            </a:r>
          </a:p>
          <a:p>
            <a:pPr lvl="0" indent="0" marL="0">
              <a:spcBef>
                <a:spcPts val="3000"/>
              </a:spcBef>
              <a:buNone/>
            </a:pPr>
            <a:r>
              <a:rPr b="1"/>
              <a:t>git push</a:t>
            </a:r>
          </a:p>
          <a:p>
            <a:pPr lvl="0" indent="0" marL="1270000">
              <a:buNone/>
            </a:pPr>
            <a:r>
              <a:rPr sz="2000"/>
              <a:t>This remote refers to the remote repository which had been set before using the pull command.</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(6)</a:t>
            </a:r>
          </a:p>
          <a:p>
            <a:pPr lvl="0" indent="0" marL="0">
              <a:spcBef>
                <a:spcPts val="3000"/>
              </a:spcBef>
              <a:buNone/>
            </a:pPr>
            <a:r>
              <a:rPr b="1"/>
              <a:t>git push</a:t>
            </a:r>
          </a:p>
          <a:p>
            <a:pPr lvl="0"/>
            <a:r>
              <a:rPr/>
              <a:t>This pushes the changes from the local repository to the remote repository along with all the necessary commits and internal objects. This creates a local branch in the destination repository</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(7)</a:t>
            </a:r>
          </a:p>
          <a:p>
            <a:pPr lvl="0" indent="0" marL="0">
              <a:spcBef>
                <a:spcPts val="3000"/>
              </a:spcBef>
              <a:buNone/>
            </a:pPr>
            <a:r>
              <a:rPr b="1"/>
              <a:t>git push</a:t>
            </a:r>
          </a:p>
          <a:p>
            <a:pPr lvl="0" indent="0" marL="0">
              <a:buNone/>
            </a:pPr>
            <a:r>
              <a:rPr/>
              <a:t>The below files are the files which we have already committed previously in the commit section and they are all “push-ready“.</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(8)</a:t>
            </a:r>
          </a:p>
          <a:p>
            <a:pPr lvl="0" indent="0" marL="0">
              <a:spcBef>
                <a:spcPts val="3000"/>
              </a:spcBef>
              <a:buNone/>
            </a:pPr>
            <a:r>
              <a:rPr b="1"/>
              <a:t>git push</a:t>
            </a:r>
          </a:p>
          <a:p>
            <a:pPr lvl="0" indent="0" marL="0">
              <a:buNone/>
            </a:pPr>
            <a:r>
              <a:rPr/>
              <a:t>I will use the command </a:t>
            </a:r>
            <a:r>
              <a:rPr>
                <a:latin typeface="Courier"/>
              </a:rPr>
              <a:t>git push origin master</a:t>
            </a:r>
            <a:r>
              <a:rPr/>
              <a:t> to reflect these files in the master branch of my central repository.</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(9)</a:t>
            </a:r>
          </a:p>
          <a:p>
            <a:pPr lvl="0" indent="0" marL="0">
              <a:spcBef>
                <a:spcPts val="3000"/>
              </a:spcBef>
              <a:buNone/>
            </a:pPr>
            <a:r>
              <a:rPr b="1"/>
              <a:t>git push</a:t>
            </a:r>
          </a:p>
        </p:txBody>
      </p:sp>
      <p:pic>
        <p:nvPicPr>
          <p:cNvPr descr="fig:  assets/2021-10-20-01-12-19-image.png" id="0" name="Picture 1"/>
          <p:cNvPicPr>
            <a:picLocks noGrp="1" noChangeAspect="1"/>
          </p:cNvPicPr>
          <p:nvPr/>
        </p:nvPicPr>
        <p:blipFill>
          <a:blip r:embed="rId2"/>
          <a:stretch>
            <a:fillRect/>
          </a:stretch>
        </p:blipFill>
        <p:spPr bwMode="auto">
          <a:xfrm>
            <a:off x="3568700" y="1828800"/>
            <a:ext cx="5105400" cy="2209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(10)</a:t>
            </a:r>
          </a:p>
          <a:p>
            <a:pPr lvl="0" indent="0" marL="0">
              <a:spcBef>
                <a:spcPts val="3000"/>
              </a:spcBef>
              <a:buNone/>
            </a:pPr>
            <a:r>
              <a:rPr b="1"/>
              <a:t>git push</a:t>
            </a:r>
          </a:p>
        </p:txBody>
      </p:sp>
      <p:pic>
        <p:nvPicPr>
          <p:cNvPr descr="fig:  assets/2021-10-20-01-12-33-image.png" id="0" name="Picture 1"/>
          <p:cNvPicPr>
            <a:picLocks noGrp="1" noChangeAspect="1"/>
          </p:cNvPicPr>
          <p:nvPr/>
        </p:nvPicPr>
        <p:blipFill>
          <a:blip r:embed="rId2"/>
          <a:stretch>
            <a:fillRect/>
          </a:stretch>
        </p:blipFill>
        <p:spPr bwMode="auto">
          <a:xfrm>
            <a:off x="3568700" y="2184400"/>
            <a:ext cx="5105400" cy="1485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(11)</a:t>
            </a:r>
          </a:p>
          <a:p>
            <a:pPr lvl="0" indent="0" marL="0">
              <a:spcBef>
                <a:spcPts val="3000"/>
              </a:spcBef>
              <a:buNone/>
            </a:pPr>
            <a:r>
              <a:rPr b="1"/>
              <a:t>git push</a:t>
            </a:r>
          </a:p>
        </p:txBody>
      </p:sp>
      <p:pic>
        <p:nvPicPr>
          <p:cNvPr descr="fig:  assets/2021-10-20-01-12-47-image.png" id="0" name="Picture 1"/>
          <p:cNvPicPr>
            <a:picLocks noGrp="1" noChangeAspect="1"/>
          </p:cNvPicPr>
          <p:nvPr/>
        </p:nvPicPr>
        <p:blipFill>
          <a:blip r:embed="rId2"/>
          <a:stretch>
            <a:fillRect/>
          </a:stretch>
        </p:blipFill>
        <p:spPr bwMode="auto">
          <a:xfrm>
            <a:off x="3568700" y="1689100"/>
            <a:ext cx="5105400" cy="2489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(12)</a:t>
            </a:r>
          </a:p>
          <a:p>
            <a:pPr lvl="0" indent="0" marL="0">
              <a:spcBef>
                <a:spcPts val="3000"/>
              </a:spcBef>
              <a:buNone/>
            </a:pPr>
            <a:r>
              <a:rPr b="1"/>
              <a:t>git push</a:t>
            </a:r>
          </a:p>
          <a:p>
            <a:pPr lvl="0" indent="0" marL="1270000">
              <a:buNone/>
            </a:pPr>
            <a:r>
              <a:rPr sz="2000"/>
              <a:t>To prevent overwriting, Git does not allow push when it results in a non-fast forward merge in the destination repository.</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(13)</a:t>
            </a:r>
          </a:p>
          <a:p>
            <a:pPr lvl="0" indent="0" marL="0">
              <a:spcBef>
                <a:spcPts val="3000"/>
              </a:spcBef>
              <a:buNone/>
            </a:pPr>
            <a:r>
              <a:rPr b="1"/>
              <a:t>git push</a:t>
            </a:r>
          </a:p>
          <a:p>
            <a:pPr lvl="0" indent="0" marL="1270000">
              <a:buNone/>
            </a:pPr>
            <a:r>
              <a:rPr sz="2000"/>
              <a:t>A non-fast forward merge means an upstream merge i.e. merging with ancestor or parent branches from a child branch To enable such merge, use the command below</a:t>
            </a:r>
          </a:p>
          <a:p>
            <a:pPr lvl="0" indent="0">
              <a:buNone/>
            </a:pPr>
            <a:r>
              <a:rPr sz="2000">
                <a:latin typeface="Courier"/>
              </a:rPr>
              <a:t>git push &lt;remote&gt; -force</a:t>
            </a:r>
          </a:p>
          <a:p>
            <a:pPr lvl="0" indent="0" marL="0">
              <a:buNone/>
            </a:pPr>
            <a:r>
              <a:rPr/>
              <a:t>The above command forces the push operation even if it results in a non-fast forward merge</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a:t>
            </a:r>
          </a:p>
          <a:p>
            <a:pPr lvl="0" indent="0" marL="0">
              <a:spcBef>
                <a:spcPts val="3000"/>
              </a:spcBef>
              <a:buNone/>
            </a:pPr>
            <a:r>
              <a:rPr b="1"/>
              <a:t>git branch</a:t>
            </a:r>
          </a:p>
          <a:p>
            <a:pPr lvl="0" indent="0" marL="0">
              <a:buNone/>
            </a:pPr>
            <a:r>
              <a:rPr/>
              <a:t>Branches in Git are nothing but pointers to a specific commit. Git generally prefers to keep its branches as lightweight as possible.</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(10)</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a:t>
            </a:r>
          </a:p>
          <a:p>
            <a:pPr lvl="0" indent="0" marL="0">
              <a:spcBef>
                <a:spcPts val="3000"/>
              </a:spcBef>
              <a:buNone/>
            </a:pPr>
            <a:r>
              <a:rPr b="1"/>
              <a:t>git branch</a:t>
            </a:r>
          </a:p>
          <a:p>
            <a:pPr lvl="0" indent="0" marL="0">
              <a:buNone/>
            </a:pPr>
            <a:r>
              <a:rPr/>
              <a:t>There are basically two types of branches viz. </a:t>
            </a:r>
          </a:p>
          <a:p>
            <a:pPr lvl="0"/>
            <a:r>
              <a:rPr/>
              <a:t>local branches</a:t>
            </a:r>
          </a:p>
          <a:p>
            <a:pPr lvl="0"/>
            <a:r>
              <a:rPr/>
              <a:t>remote tracking branches.</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a:t>
            </a:r>
          </a:p>
          <a:p>
            <a:pPr lvl="0" indent="0" marL="0">
              <a:spcBef>
                <a:spcPts val="3000"/>
              </a:spcBef>
              <a:buNone/>
            </a:pPr>
            <a:r>
              <a:rPr b="1"/>
              <a:t>git branch</a:t>
            </a:r>
          </a:p>
          <a:p>
            <a:pPr lvl="0" indent="0" marL="0">
              <a:buNone/>
            </a:pPr>
            <a:r>
              <a:rPr/>
              <a:t>A local branch is just another path of your working tree. On the other hand, remote tracking branches have special purposes. Some of them are:</a:t>
            </a:r>
          </a:p>
          <a:p>
            <a:pPr lvl="0" indent="0" marL="0">
              <a:buNone/>
            </a:pPr>
            <a:r>
              <a:rPr/>
              <a:t>They link your work from the local repository to the work on central repository.</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(4)</a:t>
            </a:r>
          </a:p>
          <a:p>
            <a:pPr lvl="0" indent="0" marL="0">
              <a:spcBef>
                <a:spcPts val="3000"/>
              </a:spcBef>
              <a:buNone/>
            </a:pPr>
            <a:r>
              <a:rPr b="1"/>
              <a:t>git branch</a:t>
            </a:r>
          </a:p>
          <a:p>
            <a:pPr lvl="0" indent="0" marL="0">
              <a:buNone/>
            </a:pPr>
            <a:r>
              <a:rPr/>
              <a:t>They automatically detect which remote branches to get changes from, when you use git pull.</a:t>
            </a:r>
          </a:p>
        </p:txBody>
      </p:sp>
      <p:pic>
        <p:nvPicPr>
          <p:cNvPr descr="fig:  assets/2021-10-20-01-26-37-image.png" id="0" name="Picture 1"/>
          <p:cNvPicPr>
            <a:picLocks noGrp="1" noChangeAspect="1"/>
          </p:cNvPicPr>
          <p:nvPr/>
        </p:nvPicPr>
        <p:blipFill>
          <a:blip r:embed="rId2"/>
          <a:stretch>
            <a:fillRect/>
          </a:stretch>
        </p:blipFill>
        <p:spPr bwMode="auto">
          <a:xfrm>
            <a:off x="3568700" y="2032000"/>
            <a:ext cx="5105400" cy="1816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(5)</a:t>
            </a:r>
          </a:p>
          <a:p>
            <a:pPr lvl="0" indent="0" marL="0">
              <a:spcBef>
                <a:spcPts val="3000"/>
              </a:spcBef>
              <a:buNone/>
            </a:pPr>
            <a:r>
              <a:rPr b="1"/>
              <a:t>Learn current branch</a:t>
            </a:r>
          </a:p>
          <a:p>
            <a:pPr lvl="0" indent="0" marL="0">
              <a:buNone/>
            </a:pPr>
            <a:r>
              <a:rPr/>
              <a:t>You can check what your current branch is by using the command</a:t>
            </a:r>
          </a:p>
          <a:p>
            <a:pPr lvl="0" indent="0">
              <a:buNone/>
            </a:pPr>
            <a:r>
              <a:rPr>
                <a:latin typeface="Courier"/>
              </a:rPr>
              <a:t>git branch</a:t>
            </a:r>
          </a:p>
          <a:p>
            <a:pPr lvl="0" indent="0" marL="0">
              <a:buNone/>
            </a:pPr>
            <a:r>
              <a:rPr/>
              <a:t>The one mantra that you should always be chanting while branching is “branch early, and branch often”</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(6)</a:t>
            </a:r>
          </a:p>
          <a:p>
            <a:pPr lvl="0" indent="0" marL="0">
              <a:spcBef>
                <a:spcPts val="3000"/>
              </a:spcBef>
              <a:buNone/>
            </a:pPr>
            <a:r>
              <a:rPr b="1"/>
              <a:t>List Local Branches</a:t>
            </a:r>
          </a:p>
          <a:p>
            <a:pPr lvl="0" indent="0">
              <a:buNone/>
            </a:pPr>
            <a:r>
              <a:rPr>
                <a:latin typeface="Courier"/>
              </a:rPr>
              <a:t>git branch -l</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(7)</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List Remote Branches</a:t>
            </a:r>
          </a:p>
        </p:txBody>
      </p:sp>
      <p:sp>
        <p:nvSpPr>
          <p:cNvPr id="3" name="Content Placeholder 2"/>
          <p:cNvSpPr>
            <a:spLocks noGrp="1"/>
          </p:cNvSpPr>
          <p:nvPr>
            <p:ph idx="1"/>
          </p:nvPr>
        </p:nvSpPr>
        <p:spPr/>
        <p:txBody>
          <a:bodyPr/>
          <a:lstStyle/>
          <a:p>
            <a:pPr lvl="0" indent="0">
              <a:buNone/>
            </a:pPr>
            <a:r>
              <a:rPr>
                <a:latin typeface="Courier"/>
              </a:rPr>
              <a:t>git branch -r</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(8)</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List All Local and Remote Branches</a:t>
            </a:r>
          </a:p>
        </p:txBody>
      </p:sp>
      <p:sp>
        <p:nvSpPr>
          <p:cNvPr id="3" name="Content Placeholder 2"/>
          <p:cNvSpPr>
            <a:spLocks noGrp="1"/>
          </p:cNvSpPr>
          <p:nvPr>
            <p:ph idx="1"/>
          </p:nvPr>
        </p:nvSpPr>
        <p:spPr/>
        <p:txBody>
          <a:bodyPr/>
          <a:lstStyle/>
          <a:p>
            <a:pPr lvl="0" indent="0">
              <a:buNone/>
            </a:pPr>
            <a:r>
              <a:rPr>
                <a:latin typeface="Courier"/>
              </a:rPr>
              <a:t>git branch -a</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(9)</a:t>
            </a:r>
          </a:p>
          <a:p>
            <a:pPr lvl="0" indent="0" marL="0">
              <a:buNone/>
            </a:pPr>
            <a:r>
              <a:rPr>
                <a:hlinkClick r:id="rId2"/>
              </a:rPr>
              <a:t>Removing merged git branches</a:t>
            </a:r>
          </a:p>
          <a:p>
            <a:pPr lvl="0" indent="0" marL="0">
              <a:buNone/>
            </a:pPr>
            <a:r>
              <a:rPr/>
              <a:t>(after pull-request action in github)</a:t>
            </a:r>
          </a:p>
          <a:p>
            <a:pPr lvl="0" indent="0" marL="0">
              <a:buNone/>
            </a:pPr>
            <a:r>
              <a:rPr/>
              <a:t>If you merged your branch to base branch in github and delete it on github your local branch list will not be updated by it self. You have to use the following command to update local and remote branch lists. Use the following command to syncronize your repository with remote upstream repo.</a:t>
            </a:r>
          </a:p>
          <a:p>
            <a:pPr lvl="0" indent="0">
              <a:buNone/>
            </a:pPr>
            <a:r>
              <a:rPr>
                <a:latin typeface="Courier"/>
              </a:rPr>
              <a:t>git remote update --prune</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Version Control Systems</a:t>
            </a:r>
          </a:p>
        </p:txBody>
      </p:sp>
      <p:sp>
        <p:nvSpPr>
          <p:cNvPr id="3" name="Content Placeholder 2"/>
          <p:cNvSpPr>
            <a:spLocks noGrp="1"/>
          </p:cNvSpPr>
          <p:nvPr>
            <p:ph idx="1"/>
          </p:nvPr>
        </p:nvSpPr>
        <p:spPr/>
        <p:txBody>
          <a:bodyPr/>
          <a:lstStyle/>
          <a:p>
            <a:pPr lvl="0"/>
            <a:r>
              <a:rPr/>
              <a:t>Centralized Version Control (TFS, Subversion)</a:t>
            </a:r>
          </a:p>
          <a:p>
            <a:pPr lvl="0"/>
            <a:r>
              <a:rPr/>
              <a:t>Distributed Version Control (Git and Mercurial)</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(10)</a:t>
            </a:r>
          </a:p>
          <a:p>
            <a:pPr lvl="0" indent="0" marL="0">
              <a:spcBef>
                <a:spcPts val="3000"/>
              </a:spcBef>
              <a:buNone/>
            </a:pPr>
            <a:r>
              <a:rPr b="1"/>
              <a:t>Create Branch</a:t>
            </a:r>
          </a:p>
          <a:p>
            <a:pPr lvl="0" indent="0" marL="0">
              <a:buNone/>
            </a:pPr>
            <a:r>
              <a:rPr/>
              <a:t>To create a new branch we use the following command</a:t>
            </a:r>
          </a:p>
          <a:p>
            <a:pPr lvl="0" indent="0">
              <a:buNone/>
            </a:pPr>
            <a:r>
              <a:rPr>
                <a:latin typeface="Courier"/>
              </a:rPr>
              <a:t>git branch &lt;branch-name&gt;</a:t>
            </a:r>
          </a:p>
          <a:p>
            <a:pPr lvl="0" indent="0" marL="0">
              <a:buNone/>
            </a:pPr>
            <a:r>
              <a:rPr/>
              <a:t>The diagram below shows the workflow when a new branch is created. When we create a new branch it originates from the master branch itself.</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(11)</a:t>
            </a:r>
          </a:p>
          <a:p>
            <a:pPr lvl="0" indent="0" marL="0">
              <a:spcBef>
                <a:spcPts val="3000"/>
              </a:spcBef>
              <a:buNone/>
            </a:pPr>
            <a:r>
              <a:rPr b="1"/>
              <a:t>Create Branch</a:t>
            </a:r>
          </a:p>
        </p:txBody>
      </p:sp>
      <p:pic>
        <p:nvPicPr>
          <p:cNvPr descr="fig:  assets/2021-10-20-01-29-13-image.png" id="0" name="Picture 1"/>
          <p:cNvPicPr>
            <a:picLocks noGrp="1" noChangeAspect="1"/>
          </p:cNvPicPr>
          <p:nvPr/>
        </p:nvPicPr>
        <p:blipFill>
          <a:blip r:embed="rId2"/>
          <a:stretch>
            <a:fillRect/>
          </a:stretch>
        </p:blipFill>
        <p:spPr bwMode="auto">
          <a:xfrm>
            <a:off x="3568700" y="1955800"/>
            <a:ext cx="5105400" cy="1955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(12)</a:t>
            </a:r>
          </a:p>
          <a:p>
            <a:pPr lvl="0" indent="0" marL="0">
              <a:spcBef>
                <a:spcPts val="3000"/>
              </a:spcBef>
              <a:buNone/>
            </a:pPr>
            <a:r>
              <a:rPr b="1"/>
              <a:t>Create Branch</a:t>
            </a:r>
          </a:p>
          <a:p>
            <a:pPr lvl="0" indent="0" marL="0">
              <a:buNone/>
            </a:pPr>
            <a:r>
              <a:rPr/>
              <a:t>Since there is no storage/memory overhead with making many branches, it is easier to logically divide up your work rather than have big chunky branches</a:t>
            </a:r>
          </a:p>
          <a:p>
            <a:pPr lvl="0" indent="0" marL="0">
              <a:buNone/>
            </a:pPr>
            <a:r>
              <a:rPr/>
              <a:t>You can create and change branch with following command, create a new branch named “feature_x” and switch to it using</a:t>
            </a:r>
          </a:p>
          <a:p>
            <a:pPr lvl="0" indent="0">
              <a:buNone/>
            </a:pPr>
            <a:r>
              <a:rPr>
                <a:latin typeface="Courier"/>
              </a:rPr>
              <a:t>git checkout -b feature_x</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(13)</a:t>
            </a:r>
          </a:p>
          <a:p>
            <a:pPr lvl="0" indent="0" marL="0">
              <a:spcBef>
                <a:spcPts val="3000"/>
              </a:spcBef>
              <a:buNone/>
            </a:pPr>
            <a:r>
              <a:rPr b="1"/>
              <a:t>Change Branch</a:t>
            </a:r>
          </a:p>
          <a:p>
            <a:pPr lvl="0" indent="0">
              <a:buNone/>
            </a:pPr>
            <a:r>
              <a:rPr>
                <a:latin typeface="Courier"/>
              </a:rPr>
              <a:t>git checkout &lt;branch-name&gt;
git checkout master</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(14)</a:t>
            </a:r>
          </a:p>
          <a:p>
            <a:pPr lvl="0" indent="0" marL="0">
              <a:spcBef>
                <a:spcPts val="3000"/>
              </a:spcBef>
              <a:buNone/>
            </a:pPr>
            <a:r>
              <a:rPr b="1"/>
              <a:t>Change Branch</a:t>
            </a:r>
          </a:p>
        </p:txBody>
      </p:sp>
      <p:pic>
        <p:nvPicPr>
          <p:cNvPr descr="fig:  assets/2021-10-20-01-30-08-image.png" id="0" name="Picture 1"/>
          <p:cNvPicPr>
            <a:picLocks noGrp="1" noChangeAspect="1"/>
          </p:cNvPicPr>
          <p:nvPr/>
        </p:nvPicPr>
        <p:blipFill>
          <a:blip r:embed="rId2"/>
          <a:stretch>
            <a:fillRect/>
          </a:stretch>
        </p:blipFill>
        <p:spPr bwMode="auto">
          <a:xfrm>
            <a:off x="3568700" y="1841500"/>
            <a:ext cx="5105400" cy="2184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Branching includes the work of a particular commit along with all parent commits. As you can see in the diagram above, the newBranch has detached itself from the master and hence will create a different path</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(15)</a:t>
            </a:r>
          </a:p>
          <a:p>
            <a:pPr lvl="0" indent="0" marL="0">
              <a:spcBef>
                <a:spcPts val="3000"/>
              </a:spcBef>
              <a:buNone/>
            </a:pPr>
            <a:r>
              <a:rPr b="1"/>
              <a:t>Delete Local Branch</a:t>
            </a:r>
          </a:p>
          <a:p>
            <a:pPr lvl="0" indent="0" marL="0">
              <a:buNone/>
            </a:pPr>
            <a:r>
              <a:rPr/>
              <a:t>and delete the branch again, before doing this switch to main or master branches.</a:t>
            </a:r>
          </a:p>
          <a:p>
            <a:pPr lvl="0" indent="0">
              <a:buNone/>
            </a:pPr>
            <a:r>
              <a:rPr>
                <a:latin typeface="Courier"/>
              </a:rPr>
              <a:t>git branch -d feature_x</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(16)</a:t>
            </a:r>
          </a:p>
          <a:p>
            <a:pPr lvl="0" indent="0" marL="0">
              <a:spcBef>
                <a:spcPts val="3000"/>
              </a:spcBef>
              <a:buNone/>
            </a:pPr>
            <a:r>
              <a:rPr b="1"/>
              <a:t>Delete Remote Branch</a:t>
            </a:r>
          </a:p>
          <a:p>
            <a:pPr lvl="0" indent="0" marL="0">
              <a:buNone/>
            </a:pPr>
            <a:r>
              <a:rPr/>
              <a:t>and delete the branch again, before doing this switch to main or master branches.</a:t>
            </a:r>
          </a:p>
          <a:p>
            <a:pPr lvl="0" indent="0">
              <a:buNone/>
            </a:pPr>
            <a:r>
              <a:rPr>
                <a:latin typeface="Courier"/>
              </a:rPr>
              <a:t>git push origin --delete feature_x</a:t>
            </a:r>
          </a:p>
          <a:p>
            <a:pPr lvl="0" indent="0" marL="0">
              <a:buNone/>
            </a:pPr>
            <a:r>
              <a:rPr>
                <a:hlinkClick r:id="rId2"/>
              </a:rPr>
              <a:t>How to delete remote branches in Git</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(17)</a:t>
            </a:r>
          </a:p>
          <a:p>
            <a:pPr lvl="0" indent="0" marL="0">
              <a:spcBef>
                <a:spcPts val="3000"/>
              </a:spcBef>
              <a:buNone/>
            </a:pPr>
            <a:r>
              <a:rPr b="1"/>
              <a:t>Push Specific Branch to Remote</a:t>
            </a:r>
          </a:p>
          <a:p>
            <a:pPr lvl="0" indent="0" marL="0">
              <a:buNone/>
            </a:pPr>
            <a:r>
              <a:rPr/>
              <a:t>A branch is not available to others unless you push the branch to your remote repository</a:t>
            </a:r>
          </a:p>
          <a:p>
            <a:pPr lvl="0" indent="0">
              <a:buNone/>
            </a:pPr>
            <a:r>
              <a:rPr>
                <a:latin typeface="Courier"/>
              </a:rPr>
              <a:t>git push origin &lt;branch&gt;</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(18)</a:t>
            </a:r>
          </a:p>
          <a:p>
            <a:pPr lvl="0" indent="0" marL="0">
              <a:spcBef>
                <a:spcPts val="3000"/>
              </a:spcBef>
              <a:buNone/>
            </a:pPr>
            <a:r>
              <a:rPr b="1"/>
              <a:t>Update &amp; Merge (Conflicts)</a:t>
            </a:r>
          </a:p>
          <a:p>
            <a:pPr lvl="0" indent="0" marL="0">
              <a:buNone/>
            </a:pPr>
            <a:r>
              <a:rPr/>
              <a:t>to update your local repository to the newest commit, execute</a:t>
            </a:r>
          </a:p>
          <a:p>
            <a:pPr lvl="0" indent="0">
              <a:buNone/>
            </a:pPr>
            <a:r>
              <a:rPr>
                <a:latin typeface="Courier"/>
              </a:rPr>
              <a:t>git pull</a:t>
            </a:r>
          </a:p>
          <a:p>
            <a:pPr lvl="0" indent="0" marL="0">
              <a:buNone/>
            </a:pPr>
            <a:r>
              <a:rPr/>
              <a:t>in your working directory to fetch and merge remote changes.</a:t>
            </a:r>
          </a:p>
          <a:p>
            <a:pPr lvl="0" indent="0" marL="0">
              <a:buNone/>
            </a:pPr>
            <a:r>
              <a:rPr/>
              <a:t>to merge another branch into your active branch (e.g. master), use</a:t>
            </a:r>
          </a:p>
          <a:p>
            <a:pPr lvl="0" indent="0">
              <a:buNone/>
            </a:pPr>
            <a:r>
              <a:rPr>
                <a:latin typeface="Courier"/>
              </a:rPr>
              <a:t>git merge &lt;branch&gt;</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(1)</a:t>
            </a:r>
          </a:p>
          <a:p>
            <a:pPr lvl="0" indent="0" marL="0">
              <a:buNone/>
            </a:pPr>
            <a:r>
              <a:rPr/>
              <a:t>The main concept of Centralized Version Control is that it works in a client and server relationship. The repository is located in one place and allows access to multiple clients.</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(19)</a:t>
            </a:r>
          </a:p>
          <a:p>
            <a:pPr lvl="0" indent="0" marL="0">
              <a:spcBef>
                <a:spcPts val="3000"/>
              </a:spcBef>
              <a:buNone/>
            </a:pPr>
            <a:r>
              <a:rPr b="1"/>
              <a:t>Update &amp; Merge (Conflicts)</a:t>
            </a:r>
          </a:p>
          <a:p>
            <a:pPr lvl="0" indent="0" marL="0">
              <a:buNone/>
            </a:pPr>
            <a:r>
              <a:rPr/>
              <a:t>in both cases git tries to auto-merge changes. Unfortunately, this is not always possible and results in conflicts. You are responsible to merge those conflicts manually by editing the files shown by git. After changing, you need to mark them as merged with</a:t>
            </a:r>
          </a:p>
          <a:p>
            <a:pPr lvl="0" indent="0">
              <a:buNone/>
            </a:pPr>
            <a:r>
              <a:rPr>
                <a:latin typeface="Courier"/>
              </a:rPr>
              <a:t>git add &lt;filename&gt;</a:t>
            </a:r>
          </a:p>
          <a:p>
            <a:pPr lvl="0" indent="0" marL="0">
              <a:buNone/>
            </a:pPr>
            <a:r>
              <a:rPr/>
              <a:t>before merging changes, you can also preview them by using</a:t>
            </a:r>
          </a:p>
          <a:p>
            <a:pPr lvl="0" indent="0">
              <a:buNone/>
            </a:pPr>
            <a:r>
              <a:rPr>
                <a:latin typeface="Courier"/>
              </a:rPr>
              <a:t>git diff &lt;source_branch&gt; &lt;target_branch&gt;</a:t>
            </a:r>
          </a:p>
          <a:p>
            <a:pPr lvl="0" indent="0" marL="0">
              <a:buNone/>
            </a:pPr>
            <a:r>
              <a:rPr>
                <a:hlinkClick r:id="rId2"/>
              </a:rPr>
              <a:t>Git merge conflicts | Atlassian Git Tutorial</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(20)</a:t>
            </a:r>
          </a:p>
          <a:p>
            <a:pPr lvl="0" indent="0" marL="0">
              <a:spcBef>
                <a:spcPts val="3000"/>
              </a:spcBef>
              <a:buNone/>
            </a:pPr>
            <a:r>
              <a:rPr b="1"/>
              <a:t>Update &amp; Merge (Conflicts)</a:t>
            </a:r>
          </a:p>
          <a:p>
            <a:pPr lvl="0" indent="0" marL="0">
              <a:buNone/>
            </a:pPr>
            <a:r>
              <a:rPr/>
              <a:t>There are two types of merges Git can perform: a </a:t>
            </a:r>
            <a:r>
              <a:rPr b="1"/>
              <a:t>fast-forward</a:t>
            </a:r>
            <a:r>
              <a:rPr/>
              <a:t>, or a </a:t>
            </a:r>
            <a:r>
              <a:rPr b="1"/>
              <a:t>no-fast-forward</a:t>
            </a:r>
          </a:p>
          <a:p>
            <a:pPr lvl="0" indent="0" marL="0">
              <a:spcBef>
                <a:spcPts val="3000"/>
              </a:spcBef>
              <a:buNone/>
            </a:pPr>
            <a:r>
              <a:rPr b="1"/>
              <a:t>Branching (22)</a:t>
            </a:r>
          </a:p>
          <a:p>
            <a:pPr lvl="0" indent="0" marL="0">
              <a:spcBef>
                <a:spcPts val="3000"/>
              </a:spcBef>
              <a:buNone/>
            </a:pPr>
            <a:r>
              <a:rPr b="1"/>
              <a:t>Update &amp; Merge (Conflicts)</a:t>
            </a:r>
          </a:p>
          <a:p>
            <a:pPr lvl="0" indent="0" marL="0">
              <a:spcBef>
                <a:spcPts val="3000"/>
              </a:spcBef>
              <a:buNone/>
            </a:pPr>
            <a:r>
              <a:rPr b="1"/>
              <a:t>Fast-forward (</a:t>
            </a:r>
            <a:r>
              <a:rPr b="1">
                <a:latin typeface="Courier"/>
              </a:rPr>
              <a:t>--ff</a:t>
            </a:r>
            <a:r>
              <a:rPr b="1"/>
              <a:t>)</a:t>
            </a:r>
          </a:p>
        </p:txBody>
      </p:sp>
      <p:pic>
        <p:nvPicPr>
          <p:cNvPr descr="fig:  https://res.cloudinary.com/practicaldev/image/fetch/s--cT4TSe48--/c_limit%2Cf_auto%2Cfl_progressive%2Cq_66%2Cw_880/https://dev-to-uploads.s3.amazonaws.com/i/894znjv4oo9agqiz4dql.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(23)</a:t>
            </a:r>
          </a:p>
          <a:p>
            <a:pPr lvl="0" indent="0" marL="0">
              <a:spcBef>
                <a:spcPts val="3000"/>
              </a:spcBef>
              <a:buNone/>
            </a:pPr>
            <a:r>
              <a:rPr b="1"/>
              <a:t>Update &amp; Merge (Conflicts)</a:t>
            </a:r>
          </a:p>
          <a:p>
            <a:pPr lvl="0" indent="0" marL="0">
              <a:buNone/>
            </a:pPr>
            <a:r>
              <a:rPr/>
              <a:t>Perfect! We now have all the changes that were made on the </a:t>
            </a:r>
            <a:r>
              <a:rPr>
                <a:latin typeface="Courier"/>
              </a:rPr>
              <a:t>dev</a:t>
            </a:r>
            <a:r>
              <a:rPr/>
              <a:t> branch available on the </a:t>
            </a:r>
            <a:r>
              <a:rPr>
                <a:latin typeface="Courier"/>
              </a:rPr>
              <a:t>master</a:t>
            </a:r>
            <a:r>
              <a:rPr/>
              <a:t> branch. So, what’s the </a:t>
            </a:r>
            <a:r>
              <a:rPr b="1"/>
              <a:t>no-fast-forward</a:t>
            </a:r>
            <a:r>
              <a:rPr/>
              <a:t> all about?</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(24)</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It’s great if your current branch doesn’t have any extra commits compared to the branch that you want to merge, but unfortunately that’s rarely the case! If we committed changes on the current branch that the branch we want to merge doesn’t have, git will perform a </a:t>
            </a:r>
            <a:r>
              <a:rPr i="1"/>
              <a:t>no-fast-forward</a:t>
            </a:r>
            <a:r>
              <a:rPr/>
              <a:t> merge.</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(25)</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With a no-fast-forward merge, Git creates a new </a:t>
            </a:r>
            <a:r>
              <a:rPr i="1"/>
              <a:t>merging commit</a:t>
            </a:r>
            <a:r>
              <a:rPr/>
              <a:t> on the active branch. The commit’s parent commits point to both the active branch and the branch that we want to merge!</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(26)</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p:txBody>
      </p:sp>
      <p:pic>
        <p:nvPicPr>
          <p:cNvPr descr="fig:  https://res.cloudinary.com/practicaldev/image/fetch/s--zRZ0x2Vc--/c_limit%2Cf_auto%2Cfl_progressive%2Cq_66%2Cw_880/https://dev-to-uploads.s3.amazonaws.com/i/rf1o2b6eduboqwkigg3w.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(27)</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No big deal, a perfect merge! The </a:t>
            </a:r>
            <a:r>
              <a:rPr>
                <a:latin typeface="Courier"/>
              </a:rPr>
              <a:t>master</a:t>
            </a:r>
            <a:r>
              <a:rPr/>
              <a:t> branch now contains all the changes that we’ve made on the </a:t>
            </a:r>
            <a:r>
              <a:rPr>
                <a:latin typeface="Courier"/>
              </a:rPr>
              <a:t>dev</a:t>
            </a:r>
            <a:r>
              <a:rPr/>
              <a:t> branch.</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(28)</a:t>
            </a:r>
          </a:p>
          <a:p>
            <a:pPr lvl="0" indent="0" marL="0">
              <a:spcBef>
                <a:spcPts val="3000"/>
              </a:spcBef>
              <a:buNone/>
            </a:pPr>
            <a:r>
              <a:rPr b="1"/>
              <a:t>Merge Conflicts</a:t>
            </a:r>
          </a:p>
          <a:p>
            <a:pPr lvl="0" indent="0" marL="0">
              <a:buNone/>
            </a:pPr>
            <a:r>
              <a:rPr/>
              <a:t>Although Git is good at deciding how to merge branches and add changes to files, it cannot always make this decision all by itself This can happen when the two branches we’re trying to merge have changes on the same line in the same file, or if one branch deleted a file that another branch modified, and so on.</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(29)</a:t>
            </a:r>
          </a:p>
          <a:p>
            <a:pPr lvl="0" indent="0" marL="0">
              <a:spcBef>
                <a:spcPts val="3000"/>
              </a:spcBef>
              <a:buNone/>
            </a:pPr>
            <a:r>
              <a:rPr b="1"/>
              <a:t>Merge Conflicts</a:t>
            </a:r>
          </a:p>
          <a:p>
            <a:pPr lvl="0" indent="0" marL="0">
              <a:buNone/>
            </a:pPr>
            <a:r>
              <a:rPr/>
              <a:t>In that case, Git will ask you to help decide which of the two options we want to keep! Let’s say that on both branches, we edited the first line in the </a:t>
            </a:r>
            <a:r>
              <a:rPr>
                <a:latin typeface="Courier"/>
              </a:rPr>
              <a:t>README.md</a:t>
            </a:r>
            <a:r>
              <a:rPr/>
              <a:t>.</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(30)</a:t>
            </a:r>
          </a:p>
          <a:p>
            <a:pPr lvl="0" indent="0" marL="0">
              <a:spcBef>
                <a:spcPts val="3000"/>
              </a:spcBef>
              <a:buNone/>
            </a:pPr>
            <a:r>
              <a:rPr b="1"/>
              <a:t>Merge Conflicts</a:t>
            </a:r>
          </a:p>
        </p:txBody>
      </p:sp>
      <p:pic>
        <p:nvPicPr>
          <p:cNvPr descr="fig:  https://res.cloudinary.com/practicaldev/image/fetch/s--jXqGWUai--/c_limit%2Cf_auto%2Cfl_progressive%2Cq_auto%2Cw_880/https://dev-to-uploads.s3.amazonaws.com/i/m3nxmp67mqof5sa3iik9.png"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Centralized Version Control (TFS, Subversion) (2)</a:t>
            </a:r>
          </a:p>
        </p:txBody>
      </p:sp>
      <p:pic>
        <p:nvPicPr>
          <p:cNvPr descr="fig:  assets/2021-10-19-20-40-58-image.png" id="0" name="Picture 1"/>
          <p:cNvPicPr>
            <a:picLocks noGrp="1" noChangeAspect="1"/>
          </p:cNvPicPr>
          <p:nvPr/>
        </p:nvPicPr>
        <p:blipFill>
          <a:blip r:embed="rId2"/>
          <a:stretch>
            <a:fillRect/>
          </a:stretch>
        </p:blipFill>
        <p:spPr bwMode="auto">
          <a:xfrm>
            <a:off x="3568700" y="1803400"/>
            <a:ext cx="5105400" cy="2260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If we want to merge </a:t>
            </a:r>
            <a:r>
              <a:rPr>
                <a:latin typeface="Courier"/>
              </a:rPr>
              <a:t>dev</a:t>
            </a:r>
            <a:r>
              <a:rPr/>
              <a:t> into </a:t>
            </a:r>
            <a:r>
              <a:rPr>
                <a:latin typeface="Courier"/>
              </a:rPr>
              <a:t>master</a:t>
            </a:r>
            <a:r>
              <a:rPr/>
              <a:t>, this will end up in a merge conflict: would you like the title to be </a:t>
            </a:r>
            <a:r>
              <a:rPr>
                <a:latin typeface="Courier"/>
              </a:rPr>
              <a:t>Hello!</a:t>
            </a:r>
            <a:r>
              <a:rPr/>
              <a:t> or </a:t>
            </a:r>
            <a:r>
              <a:rPr>
                <a:latin typeface="Courier"/>
              </a:rPr>
              <a:t>Hey!</a:t>
            </a:r>
            <a:r>
              <a:rPr/>
              <a:t>?</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(31)</a:t>
            </a:r>
          </a:p>
          <a:p>
            <a:pPr lvl="0" indent="0" marL="0">
              <a:spcBef>
                <a:spcPts val="3000"/>
              </a:spcBef>
              <a:buNone/>
            </a:pPr>
            <a:r>
              <a:rPr b="1"/>
              <a:t>Merge Conflicts</a:t>
            </a:r>
          </a:p>
          <a:p>
            <a:pPr lvl="0" indent="0" marL="0">
              <a:buNone/>
            </a:pPr>
            <a:r>
              <a:rPr/>
              <a:t>When trying to merge the branches, Git will show you where the conflict happens. We can manually remove the changes we don’t want to keep, save the changes, add the changed file again, and commit the changes</a:t>
            </a:r>
          </a:p>
        </p:txBody>
      </p:sp>
      <p:pic>
        <p:nvPicPr>
          <p:cNvPr descr="fig:  https://res.cloudinary.com/practicaldev/image/fetch/s--7lBksXwA--/c_limit%2Cf_auto%2Cfl_progressive%2Cq_66%2Cw_880/https://dev-to-uploads.s3.amazonaws.com/i/bcd5ajtoc0g5dxzmpfbq.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(32)</a:t>
            </a:r>
          </a:p>
          <a:p>
            <a:pPr lvl="0" indent="0" marL="0">
              <a:spcBef>
                <a:spcPts val="3000"/>
              </a:spcBef>
              <a:buNone/>
            </a:pPr>
            <a:r>
              <a:rPr b="1"/>
              <a:t>Merge Conflicts</a:t>
            </a:r>
          </a:p>
          <a:p>
            <a:pPr lvl="0" indent="0" marL="0">
              <a:buNone/>
            </a:pPr>
            <a:r>
              <a:rPr/>
              <a:t>Although merge conflicts are often quite annoying, it makes total sense: Git shouldn’t just </a:t>
            </a:r>
            <a:r>
              <a:rPr i="1"/>
              <a:t>assume</a:t>
            </a:r>
            <a:r>
              <a:rPr/>
              <a:t> which change we want to keep</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(33)</a:t>
            </a:r>
          </a:p>
          <a:p>
            <a:pPr lvl="0" indent="0" marL="0">
              <a:spcBef>
                <a:spcPts val="3000"/>
              </a:spcBef>
              <a:buNone/>
            </a:pPr>
            <a:r>
              <a:rPr b="1"/>
              <a:t>Sample Conflict -1</a:t>
            </a:r>
          </a:p>
          <a:p>
            <a:pPr lvl="0" indent="0" marL="0">
              <a:buNone/>
            </a:pPr>
            <a:r>
              <a:rPr/>
              <a:t>participants.txt</a:t>
            </a:r>
          </a:p>
          <a:p>
            <a:pPr lvl="0" indent="0" marL="0">
              <a:buNone/>
            </a:pPr>
            <a:r>
              <a:rPr/>
              <a:t>(</a:t>
            </a:r>
            <a:r>
              <a:rPr b="1"/>
              <a:t>I added a hyphen before each name</a:t>
            </a:r>
            <a:r>
              <a:rPr/>
              <a:t>)</a:t>
            </a:r>
          </a:p>
          <a:p>
            <a:pPr lvl="0" indent="0">
              <a:buNone/>
            </a:pPr>
            <a:r>
              <a:rPr>
                <a:latin typeface="Courier"/>
              </a:rPr>
              <a:t>Finance team
 Charles
 Lisa
 John
 Stacy
 Alexander</a:t>
            </a:r>
          </a:p>
          <a:p>
            <a:pPr lvl="0" indent="0">
              <a:buNone/>
            </a:pPr>
            <a:r>
              <a:rPr>
                <a:latin typeface="Courier"/>
              </a:rPr>
              <a:t>git init
git add .
git commit –m 'Initial list for finance team'</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(34)</a:t>
            </a:r>
          </a:p>
          <a:p>
            <a:pPr lvl="0" indent="0" marL="0">
              <a:spcBef>
                <a:spcPts val="3000"/>
              </a:spcBef>
              <a:buNone/>
            </a:pPr>
            <a:r>
              <a:rPr b="1"/>
              <a:t>Sample Conflict -1</a:t>
            </a:r>
          </a:p>
          <a:p>
            <a:pPr lvl="0" indent="0" marL="0">
              <a:buNone/>
            </a:pPr>
            <a:r>
              <a:rPr/>
              <a:t>Create a new branch called marketing using the following syntax</a:t>
            </a:r>
          </a:p>
          <a:p>
            <a:pPr lvl="0" indent="0">
              <a:buNone/>
            </a:pPr>
            <a:r>
              <a:rPr>
                <a:latin typeface="Courier"/>
              </a:rPr>
              <a:t>git checkout –b marketing</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(35)</a:t>
            </a:r>
          </a:p>
          <a:p>
            <a:pPr lvl="0" indent="0" marL="0">
              <a:spcBef>
                <a:spcPts val="3000"/>
              </a:spcBef>
              <a:buNone/>
            </a:pPr>
            <a:r>
              <a:rPr b="1"/>
              <a:t>Sample Conflict -1</a:t>
            </a:r>
          </a:p>
          <a:p>
            <a:pPr lvl="0" indent="0" marL="0">
              <a:buNone/>
            </a:pPr>
            <a:r>
              <a:rPr/>
              <a:t>Now open the </a:t>
            </a:r>
            <a:r>
              <a:rPr>
                <a:latin typeface="Courier"/>
              </a:rPr>
              <a:t>participants.txt</a:t>
            </a:r>
            <a:r>
              <a:rPr/>
              <a:t> file and start entering the names for the marketing department below the finance team list, as follows: (</a:t>
            </a:r>
            <a:r>
              <a:rPr b="1"/>
              <a:t>I added a hyphen before each name</a:t>
            </a:r>
            <a:r>
              <a:rPr/>
              <a:t>)</a:t>
            </a:r>
          </a:p>
          <a:p>
            <a:pPr lvl="0" indent="0">
              <a:buNone/>
            </a:pPr>
            <a:r>
              <a:rPr>
                <a:latin typeface="Courier"/>
              </a:rPr>
              <a:t>Marketing team
 Collins
 Linda
 Patricia
 Morgan</a:t>
            </a:r>
          </a:p>
          <a:p>
            <a:pPr lvl="0" indent="0">
              <a:buNone/>
            </a:pPr>
            <a:r>
              <a:rPr>
                <a:latin typeface="Courier"/>
              </a:rPr>
              <a:t>git add .
git commit –m 'Unfinished list of marketing team'
git checkout master</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(36)</a:t>
            </a:r>
          </a:p>
          <a:p>
            <a:pPr lvl="0" indent="0" marL="0">
              <a:spcBef>
                <a:spcPts val="3000"/>
              </a:spcBef>
              <a:buNone/>
            </a:pPr>
            <a:r>
              <a:rPr b="1"/>
              <a:t>Sample Conflict -1</a:t>
            </a:r>
          </a:p>
          <a:p>
            <a:pPr lvl="0" indent="0" marL="0">
              <a:buNone/>
            </a:pPr>
            <a:r>
              <a:rPr/>
              <a:t>Open the file and delete the names </a:t>
            </a:r>
            <a:r>
              <a:rPr b="1"/>
              <a:t>Alexander</a:t>
            </a:r>
            <a:r>
              <a:rPr/>
              <a:t> and </a:t>
            </a:r>
            <a:r>
              <a:rPr b="1"/>
              <a:t>Stacy</a:t>
            </a:r>
            <a:r>
              <a:rPr/>
              <a:t>, save, close, add the changes, and commit with the commit message Final list from Finance team</a:t>
            </a:r>
          </a:p>
          <a:p>
            <a:pPr lvl="0" indent="0">
              <a:buNone/>
            </a:pPr>
            <a:r>
              <a:rPr>
                <a:latin typeface="Courier"/>
              </a:rPr>
              <a:t>git add .
git commit –m "Final list from Finance team"
git checkout marketing</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(37)</a:t>
            </a:r>
          </a:p>
          <a:p>
            <a:pPr lvl="0" indent="0" marL="0">
              <a:spcBef>
                <a:spcPts val="3000"/>
              </a:spcBef>
              <a:buNone/>
            </a:pPr>
            <a:r>
              <a:rPr b="1"/>
              <a:t>Sample Conflict -1</a:t>
            </a:r>
          </a:p>
          <a:p>
            <a:pPr lvl="0" indent="0" marL="0">
              <a:buNone/>
            </a:pPr>
            <a:r>
              <a:rPr/>
              <a:t>Open the file and add the fifth name, </a:t>
            </a:r>
            <a:r>
              <a:rPr b="1"/>
              <a:t>Amanda</a:t>
            </a:r>
            <a:r>
              <a:rPr/>
              <a:t>, for the marketing team, save, add, and commit</a:t>
            </a:r>
          </a:p>
          <a:p>
            <a:pPr lvl="0" indent="0">
              <a:buNone/>
            </a:pPr>
            <a:r>
              <a:rPr>
                <a:latin typeface="Courier"/>
              </a:rPr>
              <a:t>git add .
git commit –m "Initial list of marketing team"</a:t>
            </a:r>
          </a:p>
          <a:p>
            <a:pPr lvl="0" indent="0" marL="0">
              <a:buNone/>
            </a:pPr>
            <a:r>
              <a:rPr/>
              <a:t>names entered for marketing have been confirmed; now we need to merge these two lists, which can be done by the following command</a:t>
            </a:r>
          </a:p>
          <a:p>
            <a:pPr lvl="0" indent="0">
              <a:buNone/>
            </a:pPr>
            <a:r>
              <a:rPr>
                <a:latin typeface="Courier"/>
              </a:rPr>
              <a:t>git merge master</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(38)</a:t>
            </a:r>
          </a:p>
          <a:p>
            <a:pPr lvl="0" indent="0" marL="0">
              <a:spcBef>
                <a:spcPts val="3000"/>
              </a:spcBef>
              <a:buNone/>
            </a:pPr>
            <a:r>
              <a:rPr b="1"/>
              <a:t>Sample Conflict -1</a:t>
            </a:r>
          </a:p>
          <a:p>
            <a:pPr lvl="0" indent="0">
              <a:buNone/>
            </a:pPr>
            <a:r>
              <a:rPr>
                <a:latin typeface="Courier"/>
              </a:rPr>
              <a:t>Auto-merging participants.txt
CONFLICT (content): Merge conflict in participants.txt
Automatic merge failed; fix conflicts and then commit the result.</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(39)</a:t>
            </a:r>
          </a:p>
          <a:p>
            <a:pPr lvl="0" indent="0" marL="0">
              <a:spcBef>
                <a:spcPts val="3000"/>
              </a:spcBef>
              <a:buNone/>
            </a:pPr>
            <a:r>
              <a:rPr b="1"/>
              <a:t>Sample Conflict -1</a:t>
            </a:r>
          </a:p>
          <a:p>
            <a:pPr lvl="0" indent="0">
              <a:buNone/>
            </a:pPr>
            <a:r>
              <a:rPr>
                <a:latin typeface="Courier"/>
              </a:rPr>
              <a:t>Finance team
-Charles
-Lisa
-John
&lt;&lt;&lt;&lt;&lt;&lt;&lt; HEAD
-Stacy
-Alexander
Marketing team
- Collins
- Linda
- Patricia
- Morgan
- Amanda
=======
&gt;&gt;&gt;&gt;&gt;&gt;&gt; master</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Centralized Version Control (TFS, Subversion) (3)</a:t>
            </a:r>
          </a:p>
        </p:txBody>
      </p:sp>
      <p:pic>
        <p:nvPicPr>
          <p:cNvPr descr="fig:  assets/2021-10-19-20-41-08-image.png" id="0" name="Picture 1"/>
          <p:cNvPicPr>
            <a:picLocks noGrp="1" noChangeAspect="1"/>
          </p:cNvPicPr>
          <p:nvPr/>
        </p:nvPicPr>
        <p:blipFill>
          <a:blip r:embed="rId2"/>
          <a:stretch>
            <a:fillRect/>
          </a:stretch>
        </p:blipFill>
        <p:spPr bwMode="auto">
          <a:xfrm>
            <a:off x="3568700" y="1663700"/>
            <a:ext cx="5105400" cy="2552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(40)</a:t>
            </a:r>
          </a:p>
          <a:p>
            <a:pPr lvl="0" indent="0" marL="0">
              <a:spcBef>
                <a:spcPts val="3000"/>
              </a:spcBef>
              <a:buNone/>
            </a:pPr>
            <a:r>
              <a:rPr b="1"/>
              <a:t>Sample Conflict -1</a:t>
            </a:r>
          </a:p>
          <a:p>
            <a:pPr lvl="0" indent="0">
              <a:buNone/>
            </a:pPr>
            <a:r>
              <a:rPr>
                <a:latin typeface="Courier"/>
              </a:rPr>
              <a:t>&lt;&lt;&lt;&lt;&lt;&lt;&lt;
Changes made on the branch that is being merged into. In most cases,
this is the branch that I have currently checked out (i.e. HEAD).
|||||||
The common ancestor version.
=======
Changes made on the branch that is being merged in. This is often a 
feature/topic branch.
&gt;&gt;&gt;&gt;&gt;&gt;&gt;</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(41)</a:t>
            </a:r>
          </a:p>
          <a:p>
            <a:pPr lvl="0" indent="0" marL="0">
              <a:spcBef>
                <a:spcPts val="3000"/>
              </a:spcBef>
              <a:buNone/>
            </a:pPr>
            <a:r>
              <a:rPr b="1"/>
              <a:t>Sample Conflict -1</a:t>
            </a:r>
          </a:p>
          <a:p>
            <a:pPr lvl="0"/>
            <a:r>
              <a:rPr/>
              <a:t>remove them</a:t>
            </a:r>
          </a:p>
          <a:p>
            <a:pPr lvl="0"/>
            <a:r>
              <a:rPr/>
              <a:t>keep the lines you want to see in the final version of the file</a:t>
            </a:r>
          </a:p>
          <a:p>
            <a:pPr lvl="0"/>
            <a:r>
              <a:rPr/>
              <a:t>add and commit</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(42)</a:t>
            </a:r>
          </a:p>
          <a:p>
            <a:pPr lvl="0" indent="0" marL="0">
              <a:spcBef>
                <a:spcPts val="3000"/>
              </a:spcBef>
              <a:buNone/>
            </a:pPr>
            <a:r>
              <a:rPr b="1"/>
              <a:t>Sample Conflict -1</a:t>
            </a:r>
          </a:p>
          <a:p>
            <a:pPr lvl="0" indent="0" marL="0">
              <a:buNone/>
            </a:pPr>
            <a:r>
              <a:rPr/>
              <a:t>If we want to save all to our version</a:t>
            </a:r>
          </a:p>
          <a:p>
            <a:pPr lvl="0" indent="0">
              <a:buNone/>
            </a:pPr>
            <a:r>
              <a:rPr>
                <a:latin typeface="Courier"/>
              </a:rPr>
              <a:t>git checkout --ours .  # checkout our local version of all files
git add -u             # mark all conflicted files as merged
git commit             # commit the merge</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(43)</a:t>
            </a:r>
          </a:p>
          <a:p>
            <a:pPr lvl="0" indent="0" marL="0">
              <a:spcBef>
                <a:spcPts val="3000"/>
              </a:spcBef>
              <a:buNone/>
            </a:pPr>
            <a:r>
              <a:rPr b="1"/>
              <a:t>Sample Conflict -1</a:t>
            </a:r>
          </a:p>
          <a:p>
            <a:pPr lvl="0" indent="0" marL="0">
              <a:buNone/>
            </a:pPr>
            <a:r>
              <a:rPr/>
              <a:t>If we want to discard all our revision</a:t>
            </a:r>
          </a:p>
          <a:p>
            <a:pPr lvl="0" indent="0">
              <a:buNone/>
            </a:pPr>
            <a:r>
              <a:rPr>
                <a:latin typeface="Courier"/>
              </a:rPr>
              <a:t>git checkout --theirs .  # checkout remote version of all files
git add -u             # mark all conflicted files as merged
git commit             # commit the merge</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(44)</a:t>
            </a:r>
          </a:p>
          <a:p>
            <a:pPr lvl="0" indent="0" marL="0">
              <a:spcBef>
                <a:spcPts val="3000"/>
              </a:spcBef>
              <a:buNone/>
            </a:pPr>
            <a:r>
              <a:rPr b="1"/>
              <a:t>Sample Conflict -2</a:t>
            </a:r>
          </a:p>
          <a:p>
            <a:pPr lvl="0" indent="0" marL="0">
              <a:buNone/>
            </a:pPr>
            <a:r>
              <a:rPr/>
              <a:t>You’re going to pull some changes, but oops, you’re not up to date:</a:t>
            </a:r>
          </a:p>
          <a:p>
            <a:pPr lvl="0" indent="0">
              <a:buNone/>
            </a:pPr>
            <a:r>
              <a:rPr>
                <a:latin typeface="Courier"/>
              </a:rPr>
              <a:t>git fetch origin
git pull origin master
From ssh://gitosis@example.com:22/projectname
 * branch            master     -&gt; FETCH_HEAD
Updating a030c3a..ee25213
error: Entry 'filename.c' not uptodate. Cannot merge.</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(45)</a:t>
            </a:r>
          </a:p>
          <a:p>
            <a:pPr lvl="0" indent="0" marL="0">
              <a:spcBef>
                <a:spcPts val="3000"/>
              </a:spcBef>
              <a:buNone/>
            </a:pPr>
            <a:r>
              <a:rPr b="1"/>
              <a:t>Sample Conflict -2</a:t>
            </a:r>
          </a:p>
          <a:p>
            <a:pPr lvl="0" indent="0" marL="0">
              <a:buNone/>
            </a:pPr>
            <a:r>
              <a:rPr/>
              <a:t>So you get up-to-date and try again, but have a conflict:</a:t>
            </a:r>
          </a:p>
          <a:p>
            <a:pPr lvl="0" indent="0">
              <a:buNone/>
            </a:pPr>
            <a:r>
              <a:rPr>
                <a:latin typeface="Courier"/>
              </a:rPr>
              <a:t>git add filename.c
git commit -m "made some wild and crazy changes"
git pull origin master
From ssh://gitosis@example.com:22/projectname
 * branch            master     -&gt; FETCH_HEAD
Auto-merging filename.c
CONFLICT (content): Merge conflict in filename.c
Automatic merge failed; fix conflicts and then commit the result.</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(46)</a:t>
            </a:r>
          </a:p>
          <a:p>
            <a:pPr lvl="0" indent="0" marL="0">
              <a:spcBef>
                <a:spcPts val="3000"/>
              </a:spcBef>
              <a:buNone/>
            </a:pPr>
            <a:r>
              <a:rPr b="1"/>
              <a:t>Sample Conflict -2</a:t>
            </a:r>
          </a:p>
          <a:p>
            <a:pPr lvl="0" indent="0" marL="0">
              <a:buNone/>
            </a:pPr>
            <a:r>
              <a:rPr/>
              <a:t>So you decide to take a look at the changes:</a:t>
            </a:r>
          </a:p>
          <a:p>
            <a:pPr lvl="0" indent="0">
              <a:buNone/>
            </a:pPr>
            <a:r>
              <a:rPr>
                <a:latin typeface="Courier"/>
              </a:rPr>
              <a:t>git mergetool</a:t>
            </a:r>
          </a:p>
          <a:p>
            <a:pPr lvl="0" indent="0" marL="0">
              <a:buNone/>
            </a:pPr>
            <a:r>
              <a:rPr/>
              <a:t>Oh my, oh my, upstream changed some things, but just to use my changes…no…their changes…</a:t>
            </a:r>
          </a:p>
          <a:p>
            <a:pPr lvl="0" indent="0">
              <a:buNone/>
            </a:pPr>
            <a:r>
              <a:rPr>
                <a:latin typeface="Courier"/>
              </a:rPr>
              <a:t>git checkout --ours filename.c
git checkout --theirs filename.c
git add filename.c
git commit -m "using theirs"</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(47)</a:t>
            </a:r>
          </a:p>
          <a:p>
            <a:pPr lvl="0" indent="0" marL="0">
              <a:spcBef>
                <a:spcPts val="3000"/>
              </a:spcBef>
              <a:buNone/>
            </a:pPr>
            <a:r>
              <a:rPr b="1"/>
              <a:t>Sample Conflict -2</a:t>
            </a:r>
          </a:p>
          <a:p>
            <a:pPr lvl="0" indent="0" marL="0">
              <a:buNone/>
            </a:pPr>
            <a:r>
              <a:rPr/>
              <a:t>And then we try a final time</a:t>
            </a:r>
          </a:p>
          <a:p>
            <a:pPr lvl="0" indent="0">
              <a:buNone/>
            </a:pPr>
            <a:r>
              <a:rPr>
                <a:latin typeface="Courier"/>
              </a:rPr>
              <a:t>git pull origin master
From ssh://gitosis@example.com:22/projectname
 * branch            master     -&gt; FETCH_HEAD
Already up-to-date.</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Tagging</a:t>
            </a:r>
          </a:p>
          <a:p>
            <a:pPr lvl="0" indent="0" marL="0">
              <a:buNone/>
            </a:pPr>
            <a:r>
              <a:rPr/>
              <a:t>it’s recommended to create tags for software releases. this is a known concept, which also exists in SVN. You can create a new tag named 1.0.0 by executing</a:t>
            </a:r>
          </a:p>
          <a:p>
            <a:pPr lvl="0" indent="0">
              <a:buNone/>
            </a:pPr>
            <a:r>
              <a:rPr>
                <a:latin typeface="Courier"/>
              </a:rPr>
              <a:t>git tag 1.0.0 1b2e1d63ff</a:t>
            </a:r>
          </a:p>
          <a:p>
            <a:pPr lvl="0" indent="0" marL="0">
              <a:buNone/>
            </a:pPr>
            <a:r>
              <a:rPr/>
              <a:t>the 1b2e1d63ff stands for the first 10 characters of the commit id you want to reference with your tag. You can get the commit id by looking at the…</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(1)</a:t>
            </a:r>
          </a:p>
          <a:p>
            <a:pPr lvl="0" indent="0" marL="0">
              <a:buNone/>
            </a:pPr>
            <a:r>
              <a:rPr/>
              <a:t>in its simplest form, you can study repository history using.. git log</a:t>
            </a:r>
          </a:p>
          <a:p>
            <a:pPr lvl="0" indent="0" marL="0">
              <a:buNone/>
            </a:pPr>
            <a:r>
              <a:rPr/>
              <a:t>You can add a lot of parameters to make the log look like what you want. To see only the commits of a certain author:</a:t>
            </a:r>
          </a:p>
          <a:p>
            <a:pPr lvl="0" indent="0">
              <a:buNone/>
            </a:pPr>
            <a:r>
              <a:rPr>
                <a:latin typeface="Courier"/>
              </a:rPr>
              <a:t>git log --author=bob</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CE103 Algorithms and Programming I</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(4)</a:t>
            </a:r>
          </a:p>
          <a:p>
            <a:pPr lvl="0" indent="0" marL="0">
              <a:buNone/>
            </a:pPr>
            <a:r>
              <a:rPr/>
              <a:t>It’s very similar to FTP where you have FTP clients which connect to FTP server. Here all the user changes and commits have to pass through the central server. For Ex: Subversion.</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(2)</a:t>
            </a:r>
          </a:p>
          <a:p>
            <a:pPr lvl="0" indent="0" marL="0">
              <a:buNone/>
            </a:pPr>
            <a:r>
              <a:rPr/>
              <a:t>To see a very compressed log where each commit is one line:</a:t>
            </a:r>
          </a:p>
          <a:p>
            <a:pPr lvl="0" indent="0">
              <a:buNone/>
            </a:pPr>
            <a:r>
              <a:rPr>
                <a:latin typeface="Courier"/>
              </a:rPr>
              <a:t>git log --pretty=oneline</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(3)</a:t>
            </a:r>
          </a:p>
          <a:p>
            <a:pPr lvl="0" indent="0" marL="0">
              <a:buNone/>
            </a:pPr>
            <a:r>
              <a:rPr/>
              <a:t>Or maybe you want to see an ASCII art tree of all the branches, decorated with the names of tags and branches:</a:t>
            </a:r>
          </a:p>
          <a:p>
            <a:pPr lvl="0" indent="0">
              <a:buNone/>
            </a:pPr>
            <a:r>
              <a:rPr>
                <a:latin typeface="Courier"/>
              </a:rPr>
              <a:t>git log --graph --oneline --decorate --all</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(4)</a:t>
            </a:r>
          </a:p>
          <a:p>
            <a:pPr lvl="0" indent="0" marL="0">
              <a:buNone/>
            </a:pPr>
            <a:r>
              <a:rPr/>
              <a:t>See only which files have changed:</a:t>
            </a:r>
          </a:p>
          <a:p>
            <a:pPr lvl="0" indent="0">
              <a:buNone/>
            </a:pPr>
            <a:r>
              <a:rPr>
                <a:latin typeface="Courier"/>
              </a:rPr>
              <a:t>git log --name-status</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(5)</a:t>
            </a:r>
          </a:p>
          <a:p>
            <a:pPr lvl="0" indent="0" marL="0">
              <a:buNone/>
            </a:pPr>
            <a:r>
              <a:rPr/>
              <a:t>These are just a few of the possible parameters you can use. For more, see</a:t>
            </a:r>
          </a:p>
          <a:p>
            <a:pPr lvl="0" indent="0">
              <a:buNone/>
            </a:pPr>
            <a:r>
              <a:rPr>
                <a:latin typeface="Courier"/>
              </a:rPr>
              <a:t>git log --help</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(1)</a:t>
            </a:r>
          </a:p>
          <a:p>
            <a:pPr lvl="0" indent="0" marL="0">
              <a:buNone/>
            </a:pPr>
            <a:r>
              <a:rPr/>
              <a:t>In case you did something wrong, which for sure never happens ;), you can replace local changes using the command</a:t>
            </a:r>
          </a:p>
          <a:p>
            <a:pPr lvl="0" indent="0">
              <a:buNone/>
            </a:pPr>
            <a:r>
              <a:rPr>
                <a:latin typeface="Courier"/>
              </a:rPr>
              <a:t>git checkout -- &lt;filename&gt;</a:t>
            </a:r>
          </a:p>
          <a:p>
            <a:pPr lvl="0" indent="0" marL="0">
              <a:buNone/>
            </a:pPr>
            <a:r>
              <a:rPr/>
              <a:t>this replaces the changes in your working tree with the last content in HEAD. Changes already added to the index, as well as new files, will be kept.</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(2)</a:t>
            </a:r>
          </a:p>
          <a:p>
            <a:pPr lvl="0" indent="0" marL="0">
              <a:buNone/>
            </a:pPr>
            <a:r>
              <a:rPr/>
              <a:t>if you use dot (.) then all local changes will be rollbacked.</a:t>
            </a:r>
          </a:p>
          <a:p>
            <a:pPr lvl="0" indent="0">
              <a:buNone/>
            </a:pPr>
            <a:r>
              <a:rPr>
                <a:latin typeface="Courier"/>
              </a:rPr>
              <a:t> git checkout -- .</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(3)</a:t>
            </a:r>
          </a:p>
          <a:p>
            <a:pPr lvl="0" indent="0" marL="0">
              <a:buNone/>
            </a:pPr>
            <a:r>
              <a:rPr/>
              <a:t>If you instead want to drop all your local changes and commits, fetch the latest history from the server and point your local master branch at it like this</a:t>
            </a:r>
          </a:p>
          <a:p>
            <a:pPr lvl="0" indent="0">
              <a:buNone/>
            </a:pPr>
            <a:r>
              <a:rPr>
                <a:latin typeface="Courier"/>
              </a:rPr>
              <a:t>git fetch origin
git reset --hard origin/master</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(1)</a:t>
            </a:r>
          </a:p>
          <a:p>
            <a:pPr lvl="0" indent="0" marL="0">
              <a:buNone/>
            </a:pPr>
            <a:r>
              <a:rPr/>
              <a:t>Everyone makes mistakes, and that’s totally okay! Sometimes it may feel like you’ve corrupt your git repo so badly that you just want to delete it entirely.</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(2)</a:t>
            </a:r>
          </a:p>
          <a:p>
            <a:pPr lvl="0" indent="0" marL="0">
              <a:buNone/>
            </a:pPr>
            <a:r>
              <a:rPr>
                <a:latin typeface="Courier"/>
              </a:rPr>
              <a:t>git reflog</a:t>
            </a:r>
            <a:r>
              <a:rPr/>
              <a:t> is a very useful command in order to show a log of all the actions that have been taken! This includes merges, resets, reverts: basically any alteration to your branch.</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Reflog (3)</a:t>
            </a:r>
          </a:p>
        </p:txBody>
      </p:sp>
      <p:pic>
        <p:nvPicPr>
          <p:cNvPr descr="fig:  https://res.cloudinary.com/practicaldev/image/fetch/s--MMUdOS0P--/c_limit%2Cf_auto%2Cfl_progressive%2Cq_66%2Cw_880/https://dev-to-uploads.s3.amazonaws.com/i/1aqek1py1knwl926ele7.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(5)</a:t>
            </a:r>
          </a:p>
          <a:p>
            <a:pPr lvl="0" indent="0" marL="0">
              <a:buNone/>
            </a:pPr>
            <a:r>
              <a:rPr b="1"/>
              <a:t>The benefits of centralized version control are:</a:t>
            </a:r>
          </a:p>
          <a:p>
            <a:pPr lvl="0"/>
            <a:r>
              <a:rPr/>
              <a:t>It’s easy to understand.</a:t>
            </a:r>
          </a:p>
          <a:p>
            <a:pPr lvl="0"/>
            <a:r>
              <a:rPr/>
              <a:t>There are more GUI and IDE clients.</a:t>
            </a:r>
          </a:p>
          <a:p>
            <a:pPr lvl="0"/>
            <a:r>
              <a:rPr/>
              <a:t>You have more control over the users and access.</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(4)</a:t>
            </a:r>
          </a:p>
          <a:p>
            <a:pPr lvl="0" indent="0" marL="0">
              <a:buNone/>
            </a:pPr>
            <a:r>
              <a:rPr/>
              <a:t>If you made a mistake, you can easily redo this by resetting </a:t>
            </a:r>
            <a:r>
              <a:rPr>
                <a:latin typeface="Courier"/>
              </a:rPr>
              <a:t>HEAD</a:t>
            </a:r>
            <a:r>
              <a:rPr/>
              <a:t> based on the information that </a:t>
            </a:r>
            <a:r>
              <a:rPr>
                <a:latin typeface="Courier"/>
              </a:rPr>
              <a:t>reflog</a:t>
            </a:r>
            <a:r>
              <a:rPr/>
              <a:t> gives us!</a:t>
            </a:r>
          </a:p>
          <a:p>
            <a:pPr lvl="0" indent="0" marL="0">
              <a:buNone/>
            </a:pPr>
            <a:r>
              <a:rPr/>
              <a:t>Say that we actually didn’t want to merge the origin branch. When we execute the </a:t>
            </a:r>
            <a:r>
              <a:rPr>
                <a:latin typeface="Courier"/>
              </a:rPr>
              <a:t>git reflog</a:t>
            </a:r>
            <a:r>
              <a:rPr/>
              <a:t> command, we see that the state of the repo before the merge is at </a:t>
            </a:r>
            <a:r>
              <a:rPr>
                <a:latin typeface="Courier"/>
              </a:rPr>
              <a:t>HEAD@{1}</a:t>
            </a:r>
            <a:r>
              <a:rPr/>
              <a:t>. Let’s perform a </a:t>
            </a:r>
            <a:r>
              <a:rPr>
                <a:latin typeface="Courier"/>
              </a:rPr>
              <a:t>git reset</a:t>
            </a:r>
            <a:r>
              <a:rPr/>
              <a:t> to point HEAD back to where it was on </a:t>
            </a:r>
            <a:r>
              <a:rPr>
                <a:latin typeface="Courier"/>
              </a:rPr>
              <a:t>HEAD@{1}</a:t>
            </a:r>
            <a:r>
              <a:rPr/>
              <a:t>!</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Reflog (5)</a:t>
            </a:r>
          </a:p>
        </p:txBody>
      </p:sp>
      <p:pic>
        <p:nvPicPr>
          <p:cNvPr descr="fig:  https://res.cloudinary.com/practicaldev/image/fetch/s--A1UMM2AH--/c_limit%2Cf_auto%2Cfl_progressive%2Cq_66%2Cw_880/https://dev-to-uploads.s3.amazonaws.com/i/9z9rhtbw7mrigp0miijz.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We can see that the latest action has been pushed to the </a:t>
            </a:r>
            <a:r>
              <a:rPr>
                <a:latin typeface="Courier"/>
              </a:rPr>
              <a:t>reflog</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Resetting (1)</a:t>
            </a:r>
          </a:p>
          <a:p>
            <a:pPr lvl="0" indent="0" marL="0">
              <a:buNone/>
            </a:pPr>
            <a:r>
              <a:rPr/>
              <a:t>It can happen that we committed changes that we didn’t want later on. Maybe it’s a </a:t>
            </a:r>
            <a:r>
              <a:rPr>
                <a:latin typeface="Courier"/>
              </a:rPr>
              <a:t>WIP</a:t>
            </a:r>
            <a:r>
              <a:rPr/>
              <a:t> commit, or maybe a commit that introduced bugs! In that case, we can perform a </a:t>
            </a:r>
            <a:r>
              <a:rPr>
                <a:latin typeface="Courier"/>
              </a:rPr>
              <a:t>git reset</a:t>
            </a:r>
            <a:r>
              <a:rPr/>
              <a:t>.</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Resetting (2)</a:t>
            </a:r>
          </a:p>
          <a:p>
            <a:pPr lvl="0" indent="0" marL="0">
              <a:buNone/>
            </a:pPr>
            <a:r>
              <a:rPr/>
              <a:t>A </a:t>
            </a:r>
            <a:r>
              <a:rPr>
                <a:latin typeface="Courier"/>
              </a:rPr>
              <a:t>git reset</a:t>
            </a:r>
            <a:r>
              <a:rPr/>
              <a:t> gets rid of all the current staged files and gives us control over where </a:t>
            </a:r>
            <a:r>
              <a:rPr>
                <a:latin typeface="Courier"/>
              </a:rPr>
              <a:t>HEAD</a:t>
            </a:r>
            <a:r>
              <a:rPr/>
              <a:t> should point to.</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(1)</a:t>
            </a:r>
          </a:p>
          <a:p>
            <a:pPr lvl="0" indent="0" marL="0">
              <a:buNone/>
            </a:pPr>
            <a:r>
              <a:rPr/>
              <a:t>A </a:t>
            </a:r>
            <a:r>
              <a:rPr i="1"/>
              <a:t>soft reset</a:t>
            </a:r>
            <a:r>
              <a:rPr/>
              <a:t> moves </a:t>
            </a:r>
            <a:r>
              <a:rPr>
                <a:latin typeface="Courier"/>
              </a:rPr>
              <a:t>HEAD</a:t>
            </a:r>
            <a:r>
              <a:rPr/>
              <a:t> to the specified commit (or the index of the commit compared to </a:t>
            </a:r>
            <a:r>
              <a:rPr>
                <a:latin typeface="Courier"/>
              </a:rPr>
              <a:t>HEAD</a:t>
            </a:r>
            <a:r>
              <a:rPr/>
              <a:t>), without getting rid of the changes that were introduced on the commits afterward!</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(2)</a:t>
            </a:r>
          </a:p>
          <a:p>
            <a:pPr lvl="0" indent="0" marL="0">
              <a:buNone/>
            </a:pPr>
            <a:r>
              <a:rPr/>
              <a:t>Let’s say that we don’t want to keep the commit </a:t>
            </a:r>
            <a:r>
              <a:rPr>
                <a:latin typeface="Courier"/>
              </a:rPr>
              <a:t>9e78i</a:t>
            </a:r>
            <a:r>
              <a:rPr/>
              <a:t> which added a </a:t>
            </a:r>
            <a:r>
              <a:rPr>
                <a:latin typeface="Courier"/>
              </a:rPr>
              <a:t>style.css</a:t>
            </a:r>
            <a:r>
              <a:rPr/>
              <a:t> file, and we also don’t want to keep the commit </a:t>
            </a:r>
            <a:r>
              <a:rPr>
                <a:latin typeface="Courier"/>
              </a:rPr>
              <a:t>035cc</a:t>
            </a:r>
            <a:r>
              <a:rPr/>
              <a:t> which added an </a:t>
            </a:r>
            <a:r>
              <a:rPr>
                <a:latin typeface="Courier"/>
              </a:rPr>
              <a:t>index.js</a:t>
            </a:r>
            <a:r>
              <a:rPr/>
              <a:t> file. However, we do want to keep the newly added </a:t>
            </a:r>
            <a:r>
              <a:rPr>
                <a:latin typeface="Courier"/>
              </a:rPr>
              <a:t>style.css</a:t>
            </a:r>
            <a:r>
              <a:rPr/>
              <a:t> and </a:t>
            </a:r>
            <a:r>
              <a:rPr>
                <a:latin typeface="Courier"/>
              </a:rPr>
              <a:t>index.js</a:t>
            </a:r>
            <a:r>
              <a:rPr/>
              <a:t> file! A perfect use case for a soft reset.</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Soft Reset (3)</a:t>
            </a:r>
          </a:p>
        </p:txBody>
      </p:sp>
      <p:pic>
        <p:nvPicPr>
          <p:cNvPr descr="fig:  https://res.cloudinary.com/practicaldev/image/fetch/s---GveiZe---/c_limit%2Cf_auto%2Cfl_progressive%2Cq_66%2Cw_880/https://dev-to-uploads.s3.amazonaws.com/i/je5240aqa5uw9d8j3ibb.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(2)</a:t>
            </a:r>
          </a:p>
          <a:p>
            <a:pPr lvl="0" indent="0" marL="0">
              <a:buNone/>
            </a:pPr>
            <a:r>
              <a:rPr/>
              <a:t>When typing </a:t>
            </a:r>
            <a:r>
              <a:rPr>
                <a:latin typeface="Courier"/>
              </a:rPr>
              <a:t>git status</a:t>
            </a:r>
            <a:r>
              <a:rPr/>
              <a:t>, you’ll see that we still have access to all the changes that were made on the previous commits. This is great, as this means that we can fix the contents of these files and commit them again later on!</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Hard reset (1)</a:t>
            </a:r>
          </a:p>
          <a:p>
            <a:pPr lvl="0" indent="0" marL="0">
              <a:buNone/>
            </a:pPr>
            <a:r>
              <a:rPr/>
              <a:t>Sometimes, we don’t want to keep the changes that were introduced by certain commits. Unlike a soft reset, we shouldn’t need to have access to them any more. Git should simply reset its state back to where it was on the specified commit: this even includes the changes in your working directory and staged files!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(6)</a:t>
            </a:r>
          </a:p>
          <a:p>
            <a:pPr lvl="0" indent="0" marL="0">
              <a:buNone/>
            </a:pPr>
            <a:r>
              <a:rPr b="1"/>
              <a:t>We do have drawbacks also:</a:t>
            </a:r>
          </a:p>
          <a:p>
            <a:pPr lvl="0"/>
            <a:r>
              <a:rPr/>
              <a:t>It is dependent on the access to the server.</a:t>
            </a:r>
          </a:p>
          <a:p>
            <a:pPr lvl="0"/>
            <a:r>
              <a:rPr/>
              <a:t>It can be slower because every command from the client has to pass the server.</a:t>
            </a:r>
          </a:p>
          <a:p>
            <a:pPr lvl="0"/>
            <a:r>
              <a:rPr/>
              <a:t>Branching and merging strategies are difficult to use.</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Hard reset (2)</a:t>
            </a:r>
          </a:p>
          <a:p>
            <a:pPr lvl="0" indent="0" marL="0">
              <a:buNone/>
            </a:pPr>
            <a:r>
              <a:rPr/>
              <a:t>Git has discarded the changes that were introduced on </a:t>
            </a:r>
            <a:r>
              <a:rPr>
                <a:latin typeface="Courier"/>
              </a:rPr>
              <a:t>9e78i</a:t>
            </a:r>
            <a:r>
              <a:rPr/>
              <a:t> and </a:t>
            </a:r>
            <a:r>
              <a:rPr>
                <a:latin typeface="Courier"/>
              </a:rPr>
              <a:t>035cc</a:t>
            </a:r>
            <a:r>
              <a:rPr/>
              <a:t>, and reset its state to where it was on commit </a:t>
            </a:r>
            <a:r>
              <a:rPr>
                <a:latin typeface="Courier"/>
              </a:rPr>
              <a:t>ec5be</a:t>
            </a:r>
            <a:r>
              <a:rPr/>
              <a:t>.</a:t>
            </a:r>
          </a:p>
        </p:txBody>
      </p:sp>
      <p:pic>
        <p:nvPicPr>
          <p:cNvPr descr="fig:  https://res.cloudinary.com/practicaldev/image/fetch/s--GqjwnYkF--/c_limit%2Cf_auto%2Cfl_progressive%2Cq_66%2Cw_880/https://dev-to-uploads.s3.amazonaws.com/i/hlh0kowt3hov1xhcku38.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Reverting (1)</a:t>
            </a:r>
          </a:p>
          <a:p>
            <a:pPr lvl="0" indent="0" marL="0">
              <a:buNone/>
            </a:pPr>
            <a:r>
              <a:rPr/>
              <a:t>Another way of undoing changes is by performing a </a:t>
            </a:r>
            <a:r>
              <a:rPr>
                <a:latin typeface="Courier"/>
              </a:rPr>
              <a:t>git revert</a:t>
            </a:r>
            <a:r>
              <a:rPr/>
              <a:t>. By reverting a certain commit, we create a </a:t>
            </a:r>
            <a:r>
              <a:rPr i="1"/>
              <a:t>new commit</a:t>
            </a:r>
            <a:r>
              <a:rPr/>
              <a:t> that contains the reverted changes!</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Reverting (2)</a:t>
            </a:r>
          </a:p>
          <a:p>
            <a:pPr lvl="0" indent="0" marL="0">
              <a:buNone/>
            </a:pPr>
            <a:r>
              <a:rPr/>
              <a:t>Let’s say that </a:t>
            </a:r>
            <a:r>
              <a:rPr>
                <a:latin typeface="Courier"/>
              </a:rPr>
              <a:t>ec5be</a:t>
            </a:r>
            <a:r>
              <a:rPr/>
              <a:t> added an </a:t>
            </a:r>
            <a:r>
              <a:rPr>
                <a:latin typeface="Courier"/>
              </a:rPr>
              <a:t>index.js</a:t>
            </a:r>
            <a:r>
              <a:rPr/>
              <a:t> file. Later on, we actually realize we didn’t want this change introduced by this commit anymore! Let’s revert the </a:t>
            </a:r>
            <a:r>
              <a:rPr>
                <a:latin typeface="Courier"/>
              </a:rPr>
              <a:t>ec5be</a:t>
            </a:r>
            <a:r>
              <a:rPr/>
              <a:t> commit.</a:t>
            </a:r>
          </a:p>
        </p:txBody>
      </p:sp>
      <p:pic>
        <p:nvPicPr>
          <p:cNvPr descr="fig:  https://res.cloudinary.com/practicaldev/image/fetch/s--eckmvr2M--/c_limit%2Cf_auto%2Cfl_progressive%2Cq_66%2Cw_880/https://dev-to-uploads.s3.amazonaws.com/i/3kkd2ahn41zixs12xgpf.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height:400px center</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Perfect! Commit </a:t>
            </a:r>
            <a:r>
              <a:rPr>
                <a:latin typeface="Courier"/>
              </a:rPr>
              <a:t>9e78i</a:t>
            </a:r>
            <a:r>
              <a:rPr/>
              <a:t> reverted the changes that were introduced by the </a:t>
            </a:r>
            <a:r>
              <a:rPr>
                <a:latin typeface="Courier"/>
              </a:rPr>
              <a:t>ec5be</a:t>
            </a:r>
            <a:r>
              <a:rPr/>
              <a:t> commit.</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Reverting (3)</a:t>
            </a:r>
          </a:p>
          <a:p>
            <a:pPr lvl="0" indent="0" marL="0">
              <a:buNone/>
            </a:pPr>
            <a:r>
              <a:rPr/>
              <a:t>Performing a </a:t>
            </a:r>
            <a:r>
              <a:rPr>
                <a:latin typeface="Courier"/>
              </a:rPr>
              <a:t>git revert</a:t>
            </a:r>
            <a:r>
              <a:rPr/>
              <a:t> is very useful in order to undo a certain commit, without modifying the history of the branch.</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Cherry-picking (1)</a:t>
            </a:r>
          </a:p>
          <a:p>
            <a:pPr lvl="0" indent="0" marL="0">
              <a:buNone/>
            </a:pPr>
            <a:r>
              <a:rPr/>
              <a:t>When a certain branch contains a commit that introduced changes we need on our active branch, we can </a:t>
            </a:r>
            <a:r>
              <a:rPr>
                <a:latin typeface="Courier"/>
              </a:rPr>
              <a:t>cherry-pick</a:t>
            </a:r>
            <a:r>
              <a:rPr/>
              <a:t> that command! By </a:t>
            </a:r>
            <a:r>
              <a:rPr>
                <a:latin typeface="Courier"/>
              </a:rPr>
              <a:t>cherry-pick</a:t>
            </a:r>
            <a:r>
              <a:rPr/>
              <a:t>ing a commit, we create a new commit on our active branch that contains the changes that were introduced by the </a:t>
            </a:r>
            <a:r>
              <a:rPr>
                <a:latin typeface="Courier"/>
              </a:rPr>
              <a:t>cherry-pick</a:t>
            </a:r>
            <a:r>
              <a:rPr/>
              <a:t>ed commit.</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Cherry-picking (1)</a:t>
            </a:r>
          </a:p>
          <a:p>
            <a:pPr lvl="0" indent="0" marL="0">
              <a:buNone/>
            </a:pPr>
            <a:r>
              <a:rPr/>
              <a:t>Say that commit </a:t>
            </a:r>
            <a:r>
              <a:rPr>
                <a:latin typeface="Courier"/>
              </a:rPr>
              <a:t>76d12</a:t>
            </a:r>
            <a:r>
              <a:rPr/>
              <a:t> on the </a:t>
            </a:r>
            <a:r>
              <a:rPr>
                <a:latin typeface="Courier"/>
              </a:rPr>
              <a:t>dev</a:t>
            </a:r>
            <a:r>
              <a:rPr/>
              <a:t> branch added a change to the </a:t>
            </a:r>
            <a:r>
              <a:rPr>
                <a:latin typeface="Courier"/>
              </a:rPr>
              <a:t>index.js</a:t>
            </a:r>
            <a:r>
              <a:rPr/>
              <a:t> file that we want in our </a:t>
            </a:r>
            <a:r>
              <a:rPr>
                <a:latin typeface="Courier"/>
              </a:rPr>
              <a:t>master</a:t>
            </a:r>
            <a:r>
              <a:rPr/>
              <a:t> branch. We don’t want the </a:t>
            </a:r>
            <a:r>
              <a:rPr i="1"/>
              <a:t>entire</a:t>
            </a:r>
            <a:r>
              <a:rPr/>
              <a:t> we just care about this one single commit!</a:t>
            </a:r>
          </a:p>
        </p:txBody>
      </p:sp>
      <p:pic>
        <p:nvPicPr>
          <p:cNvPr descr="fig:  https://res.cloudinary.com/practicaldev/image/fetch/s--9vWP_K4S--/c_limit%2Cf_auto%2Cfl_progressive%2Cq_66%2Cw_880/https://dev-to-uploads.s3.amazonaws.com/i/2dkjx4yeaal10xyvj29v.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Cool, the master branch now contains the changes that </a:t>
            </a:r>
            <a:r>
              <a:rPr>
                <a:latin typeface="Courier"/>
              </a:rPr>
              <a:t>76d12</a:t>
            </a:r>
            <a:r>
              <a:rPr/>
              <a:t> introduced</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(1)</a:t>
            </a:r>
          </a:p>
          <a:p>
            <a:pPr lvl="0" indent="0" marL="0">
              <a:buNone/>
            </a:pPr>
            <a:r>
              <a:rPr/>
              <a:t>We just saw how we could apply changes from one branch to another by performing a </a:t>
            </a:r>
            <a:r>
              <a:rPr>
                <a:latin typeface="Courier"/>
              </a:rPr>
              <a:t>git merge</a:t>
            </a:r>
            <a:r>
              <a:rPr/>
              <a:t>. Another way of adding changes from one branch to another is by performing a </a:t>
            </a:r>
            <a:r>
              <a:rPr>
                <a:latin typeface="Courier"/>
              </a:rPr>
              <a:t>git rebase</a:t>
            </a:r>
            <a:r>
              <a:rPr/>
              <a:t>.</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Rebasing (2)</a:t>
            </a:r>
          </a:p>
          <a:p>
            <a:pPr lvl="0" indent="0" marL="0">
              <a:buNone/>
            </a:pPr>
            <a:r>
              <a:rPr/>
              <a:t>A </a:t>
            </a:r>
            <a:r>
              <a:rPr>
                <a:latin typeface="Courier"/>
              </a:rPr>
              <a:t>git rebase</a:t>
            </a:r>
            <a:r>
              <a:rPr/>
              <a:t> </a:t>
            </a:r>
            <a:r>
              <a:rPr i="1"/>
              <a:t>copies</a:t>
            </a:r>
            <a:r>
              <a:rPr/>
              <a:t> the commits from the current branch, and puts these copied commits on top of the specified branch.</a:t>
            </a:r>
          </a:p>
        </p:txBody>
      </p:sp>
      <p:pic>
        <p:nvPicPr>
          <p:cNvPr descr="fig:  https://res.cloudinary.com/practicaldev/image/fetch/s--EIY4OOcE--/c_limit%2Cf_auto%2Cfl_progressive%2Cq_66%2Cw_880/https://dev-to-uploads.s3.amazonaws.com/i/dwyukhq8yj2xliq4i50e.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height:380px center</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Distributed Version Control (Git and Mercurial) (1)</a:t>
            </a:r>
          </a:p>
          <a:p>
            <a:pPr lvl="0" indent="0" marL="0">
              <a:buNone/>
            </a:pPr>
            <a:r>
              <a:rPr/>
              <a:t>These systems are newer to use. In Distributed Version Control, each user has their own copy of the entire repository as well as the files and history. For Ex: Git and Mercurial</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Perfect, we now have all the changes that were made on the </a:t>
            </a:r>
            <a:r>
              <a:rPr>
                <a:latin typeface="Courier"/>
              </a:rPr>
              <a:t>master</a:t>
            </a:r>
            <a:r>
              <a:rPr/>
              <a:t> branch available on the </a:t>
            </a:r>
            <a:r>
              <a:rPr>
                <a:latin typeface="Courier"/>
              </a:rPr>
              <a:t>dev</a:t>
            </a:r>
            <a:r>
              <a:rPr/>
              <a:t> branch!</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(3)</a:t>
            </a:r>
          </a:p>
          <a:p>
            <a:pPr lvl="0" indent="0" marL="0">
              <a:buNone/>
            </a:pPr>
            <a:r>
              <a:rPr/>
              <a:t>A big difference compared to merging, is that Git won’t try to find out which files to keep and not keep. The branch that we’re rebasing always has the latest changes that we want to keep! You won’t run into any merging conflicts this way, and keeps a nice linear Git history.</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(4)</a:t>
            </a:r>
          </a:p>
          <a:p>
            <a:pPr lvl="0" indent="0" marL="0">
              <a:buNone/>
            </a:pPr>
            <a:r>
              <a:rPr/>
              <a:t>This example shows rebasing on the </a:t>
            </a:r>
            <a:r>
              <a:rPr>
                <a:latin typeface="Courier"/>
              </a:rPr>
              <a:t>master</a:t>
            </a:r>
            <a:r>
              <a:rPr/>
              <a:t> branch. In bigger projects, however, you usually don’t want to do that. A </a:t>
            </a:r>
            <a:r>
              <a:rPr>
                <a:latin typeface="Courier"/>
              </a:rPr>
              <a:t>git rebase</a:t>
            </a:r>
            <a:r>
              <a:rPr/>
              <a:t> </a:t>
            </a:r>
            <a:r>
              <a:rPr b="1"/>
              <a:t>changes the history of the project</a:t>
            </a:r>
            <a:r>
              <a:rPr/>
              <a:t> as new hashes are created for the copied commits!</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(5)</a:t>
            </a:r>
          </a:p>
          <a:p>
            <a:pPr lvl="0" indent="0" marL="0">
              <a:buNone/>
            </a:pPr>
            <a:r>
              <a:rPr/>
              <a:t>Rebasing is great whenever you’re working on a feature branch, and the master branch has been updated. You can get all the updates on your branch, which would prevent future merging conflicts!</a:t>
            </a:r>
          </a:p>
        </p:txBody>
      </p:sp>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Interactive Rebase (1)</a:t>
            </a:r>
          </a:p>
          <a:p>
            <a:pPr lvl="0" indent="0" marL="0">
              <a:buNone/>
            </a:pPr>
            <a:r>
              <a:rPr/>
              <a:t>Before rebasing the commits, we can modify them! We can do so with an </a:t>
            </a:r>
            <a:r>
              <a:rPr i="1"/>
              <a:t>interactive rebase</a:t>
            </a:r>
            <a:r>
              <a:rPr/>
              <a:t>. An interactive rebase can also be useful on the branch you’re currently working on, and want to modify some commits.</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Interactive Rebase (2)</a:t>
            </a:r>
          </a:p>
          <a:p>
            <a:pPr lvl="0" indent="0" marL="0">
              <a:buNone/>
            </a:pPr>
            <a:r>
              <a:rPr/>
              <a:t>There are 6 actions we can perform on the commits we’re rebasing:</a:t>
            </a:r>
          </a:p>
          <a:p>
            <a:pPr lvl="0"/>
            <a:r>
              <a:rPr>
                <a:latin typeface="Courier"/>
              </a:rPr>
              <a:t>reword</a:t>
            </a:r>
            <a:r>
              <a:rPr/>
              <a:t>: Change the commit message</a:t>
            </a:r>
          </a:p>
          <a:p>
            <a:pPr lvl="0"/>
            <a:r>
              <a:rPr>
                <a:latin typeface="Courier"/>
              </a:rPr>
              <a:t>edit</a:t>
            </a:r>
            <a:r>
              <a:rPr/>
              <a:t>: Amend this commit</a:t>
            </a:r>
          </a:p>
          <a:p>
            <a:pPr lvl="0"/>
            <a:r>
              <a:rPr>
                <a:latin typeface="Courier"/>
              </a:rPr>
              <a:t>squash</a:t>
            </a:r>
            <a:r>
              <a:rPr/>
              <a:t>: Meld commit into the previous commit</a:t>
            </a:r>
          </a:p>
          <a:p>
            <a:pPr lvl="0"/>
            <a:r>
              <a:rPr>
                <a:latin typeface="Courier"/>
              </a:rPr>
              <a:t>fixup</a:t>
            </a:r>
            <a:r>
              <a:rPr/>
              <a:t>: Meld commit into the previous commit, without keeping the commit’s log message</a:t>
            </a:r>
          </a:p>
          <a:p>
            <a:pPr lvl="0"/>
            <a:r>
              <a:rPr>
                <a:latin typeface="Courier"/>
              </a:rPr>
              <a:t>exec</a:t>
            </a:r>
            <a:r>
              <a:rPr/>
              <a:t>: Run a command on each commit we want to rebase</a:t>
            </a:r>
          </a:p>
          <a:p>
            <a:pPr lvl="0"/>
            <a:r>
              <a:rPr>
                <a:latin typeface="Courier"/>
              </a:rPr>
              <a:t>drop</a:t>
            </a:r>
            <a:r>
              <a:rPr/>
              <a:t>: Remove the commit</a:t>
            </a:r>
          </a:p>
        </p:txBody>
      </p:sp>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Interactive Rebase (3)</a:t>
            </a:r>
          </a:p>
          <a:p>
            <a:pPr lvl="0" indent="0" marL="0">
              <a:buNone/>
            </a:pPr>
            <a:r>
              <a:rPr/>
              <a:t>Awesome! This way, we can have full control over our commits. If we want to remove a commit, we can just </a:t>
            </a:r>
            <a:r>
              <a:rPr>
                <a:latin typeface="Courier"/>
              </a:rPr>
              <a:t>drop</a:t>
            </a:r>
            <a:r>
              <a:rPr/>
              <a:t> it.</a:t>
            </a:r>
          </a:p>
        </p:txBody>
      </p:sp>
      <p:pic>
        <p:nvPicPr>
          <p:cNvPr descr="fig:  https://res.cloudinary.com/practicaldev/image/fetch/s--P6jr7igd--/c_limit%2Cf_auto%2Cfl_progressive%2Cq_66%2Cw_880/https://dev-to-uploads.s3.amazonaws.com/i/msofpv7k6rcmpaaefscm.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Interactive Rebase (4)</a:t>
            </a:r>
          </a:p>
          <a:p>
            <a:pPr lvl="0" indent="0" marL="0">
              <a:buNone/>
            </a:pPr>
            <a:r>
              <a:rPr/>
              <a:t>Or if we want to squash multiple commits together to get a cleaner history, no problem!</a:t>
            </a:r>
          </a:p>
        </p:txBody>
      </p:sp>
      <p:pic>
        <p:nvPicPr>
          <p:cNvPr descr="fig:  https://res.cloudinary.com/practicaldev/image/fetch/s--VSQt4g1V--/c_limit%2Cf_auto%2Cfl_progressive%2Cq_66%2Cw_880/https://dev-to-uploads.s3.amazonaws.com/i/bc1r460xx1i0blu0lnnm.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Interactive rebasing gives you a lot of control over the commits you’re trying to rebase, even on the current active branch</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(1)</a:t>
            </a:r>
          </a:p>
          <a:p>
            <a:pPr lvl="0" indent="0" marL="0">
              <a:buNone/>
            </a:pPr>
            <a:r>
              <a:rPr/>
              <a:t>built-in git GUI</a:t>
            </a:r>
          </a:p>
          <a:p>
            <a:pPr lvl="0" indent="0">
              <a:buNone/>
            </a:pPr>
            <a:r>
              <a:rPr>
                <a:latin typeface="Courier"/>
              </a:rPr>
              <a:t>gitk</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Distributed Version Control (Git and Mercurial) (2)</a:t>
            </a:r>
          </a:p>
        </p:txBody>
      </p:sp>
      <p:pic>
        <p:nvPicPr>
          <p:cNvPr descr="fig:  assets/2021-10-19-20-45-02-image.png" id="0" name="Picture 1"/>
          <p:cNvPicPr>
            <a:picLocks noGrp="1" noChangeAspect="1"/>
          </p:cNvPicPr>
          <p:nvPr/>
        </p:nvPicPr>
        <p:blipFill>
          <a:blip r:embed="rId2"/>
          <a:stretch>
            <a:fillRect/>
          </a:stretch>
        </p:blipFill>
        <p:spPr bwMode="auto">
          <a:xfrm>
            <a:off x="3568700" y="1244600"/>
            <a:ext cx="5105400" cy="3390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(2)</a:t>
            </a:r>
          </a:p>
          <a:p>
            <a:pPr lvl="0" indent="0" marL="0">
              <a:buNone/>
            </a:pPr>
            <a:r>
              <a:rPr/>
              <a:t>use colorful git output</a:t>
            </a:r>
          </a:p>
          <a:p>
            <a:pPr lvl="0" indent="0">
              <a:buNone/>
            </a:pPr>
            <a:r>
              <a:rPr>
                <a:latin typeface="Courier"/>
              </a:rPr>
              <a:t>git config color.ui true</a:t>
            </a:r>
          </a:p>
        </p:txBody>
      </p:sp>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(3)</a:t>
            </a:r>
          </a:p>
          <a:p>
            <a:pPr lvl="0" indent="0" marL="0">
              <a:buNone/>
            </a:pPr>
            <a:r>
              <a:rPr/>
              <a:t>show log on just one line per commit</a:t>
            </a:r>
          </a:p>
          <a:p>
            <a:pPr lvl="0" indent="0">
              <a:buNone/>
            </a:pPr>
            <a:r>
              <a:rPr>
                <a:latin typeface="Courier"/>
              </a:rPr>
              <a:t>git config format.pretty oneline</a:t>
            </a:r>
          </a:p>
        </p:txBody>
      </p:sp>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(4)</a:t>
            </a:r>
          </a:p>
          <a:p>
            <a:pPr lvl="0" indent="0" marL="0">
              <a:buNone/>
            </a:pPr>
            <a:r>
              <a:rPr/>
              <a:t>use interactive adding</a:t>
            </a:r>
          </a:p>
          <a:p>
            <a:pPr lvl="0" indent="0">
              <a:buNone/>
            </a:pPr>
            <a:r>
              <a:rPr>
                <a:latin typeface="Courier"/>
              </a:rPr>
              <a:t>git add -i</a:t>
            </a:r>
          </a:p>
          <a:p>
            <a:pPr lvl="0" indent="0">
              <a:buNone/>
            </a:pPr>
            <a:r>
              <a:rPr>
                <a:latin typeface="Courier"/>
              </a:rPr>
              <a:t>HEAD~2          // previous two commits fro head
HEAD~~         // previous two commits from head
HEAD@{2}     // reflog order
18fe5              // previous commit hash</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Decision Tree</a:t>
            </a:r>
          </a:p>
          <a:p>
            <a:pPr lvl="0" indent="0" marL="0">
              <a:buNone/>
            </a:pPr>
            <a:r>
              <a:rPr/>
              <a:t>http://justinhileman.info/article/git-pretty/git-pretty.png</a:t>
            </a:r>
          </a:p>
        </p:txBody>
      </p:sp>
      <p:pic>
        <p:nvPicPr>
          <p:cNvPr descr="fig:  http://justinhileman.info/article/git-pretty/git-pretty.png" id="0" name="Picture 1"/>
          <p:cNvPicPr>
            <a:picLocks noGrp="1" noChangeAspect="1"/>
          </p:cNvPicPr>
          <p:nvPr/>
        </p:nvPicPr>
        <p:blipFill>
          <a:blip r:embed="rId2"/>
          <a:stretch>
            <a:fillRect/>
          </a:stretch>
        </p:blipFill>
        <p:spPr bwMode="auto">
          <a:xfrm>
            <a:off x="3568700" y="406400"/>
            <a:ext cx="5105400" cy="5054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(1)</a:t>
            </a:r>
          </a:p>
        </p:txBody>
      </p:sp>
      <p:pic>
        <p:nvPicPr>
          <p:cNvPr descr="fig:  assets/2021-10-20-02-08-27-image.png" id="0" name="Picture 1"/>
          <p:cNvPicPr>
            <a:picLocks noGrp="1" noChangeAspect="1"/>
          </p:cNvPicPr>
          <p:nvPr/>
        </p:nvPicPr>
        <p:blipFill>
          <a:blip r:embed="rId2"/>
          <a:stretch>
            <a:fillRect/>
          </a:stretch>
        </p:blipFill>
        <p:spPr bwMode="auto">
          <a:xfrm>
            <a:off x="3568700" y="952500"/>
            <a:ext cx="5105400" cy="3949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(2)</a:t>
            </a:r>
          </a:p>
        </p:txBody>
      </p:sp>
      <p:pic>
        <p:nvPicPr>
          <p:cNvPr descr="fig:  assets/2021-10-20-02-08-09-image.png" id="0" name="Picture 1"/>
          <p:cNvPicPr>
            <a:picLocks noGrp="1" noChangeAspect="1"/>
          </p:cNvPicPr>
          <p:nvPr/>
        </p:nvPicPr>
        <p:blipFill>
          <a:blip r:embed="rId2"/>
          <a:stretch>
            <a:fillRect/>
          </a:stretch>
        </p:blipFill>
        <p:spPr bwMode="auto">
          <a:xfrm>
            <a:off x="3568700" y="1384300"/>
            <a:ext cx="5105400" cy="3111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(3)</a:t>
            </a:r>
          </a:p>
        </p:txBody>
      </p:sp>
      <p:pic>
        <p:nvPicPr>
          <p:cNvPr descr="fig:  assets/2021-10-20-02-08-16-image.png" id="0" name="Picture 1"/>
          <p:cNvPicPr>
            <a:picLocks noGrp="1" noChangeAspect="1"/>
          </p:cNvPicPr>
          <p:nvPr/>
        </p:nvPicPr>
        <p:blipFill>
          <a:blip r:embed="rId2"/>
          <a:stretch>
            <a:fillRect/>
          </a:stretch>
        </p:blipFill>
        <p:spPr bwMode="auto">
          <a:xfrm>
            <a:off x="3568700" y="927100"/>
            <a:ext cx="5105400" cy="4025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(4)</a:t>
            </a:r>
          </a:p>
        </p:txBody>
      </p:sp>
      <p:pic>
        <p:nvPicPr>
          <p:cNvPr descr="fig:  assets/2021-10-20-02-08-34-image.png" id="0" name="Picture 1"/>
          <p:cNvPicPr>
            <a:picLocks noGrp="1" noChangeAspect="1"/>
          </p:cNvPicPr>
          <p:nvPr/>
        </p:nvPicPr>
        <p:blipFill>
          <a:blip r:embed="rId2"/>
          <a:stretch>
            <a:fillRect/>
          </a:stretch>
        </p:blipFill>
        <p:spPr bwMode="auto">
          <a:xfrm>
            <a:off x="3568700" y="1574800"/>
            <a:ext cx="5105400" cy="2717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(5)</a:t>
            </a:r>
          </a:p>
        </p:txBody>
      </p:sp>
      <p:pic>
        <p:nvPicPr>
          <p:cNvPr descr="fig:  assets/2021-10-20-02-08-46-image.png" id="0" name="Picture 1"/>
          <p:cNvPicPr>
            <a:picLocks noGrp="1" noChangeAspect="1"/>
          </p:cNvPicPr>
          <p:nvPr/>
        </p:nvPicPr>
        <p:blipFill>
          <a:blip r:embed="rId2"/>
          <a:stretch>
            <a:fillRect/>
          </a:stretch>
        </p:blipFill>
        <p:spPr bwMode="auto">
          <a:xfrm>
            <a:off x="3568700" y="1308100"/>
            <a:ext cx="5105400" cy="3251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(6)</a:t>
            </a:r>
          </a:p>
        </p:txBody>
      </p:sp>
      <p:pic>
        <p:nvPicPr>
          <p:cNvPr descr="fig:  assets/2021-10-20-02-08-51-image.png" id="0" name="Picture 1"/>
          <p:cNvPicPr>
            <a:picLocks noGrp="1" noChangeAspect="1"/>
          </p:cNvPicPr>
          <p:nvPr/>
        </p:nvPicPr>
        <p:blipFill>
          <a:blip r:embed="rId2"/>
          <a:stretch>
            <a:fillRect/>
          </a:stretch>
        </p:blipFill>
        <p:spPr bwMode="auto">
          <a:xfrm>
            <a:off x="3568700" y="1460500"/>
            <a:ext cx="5105400" cy="2946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Distributed Version Control (Git and Mercurial) (3)</a:t>
            </a:r>
          </a:p>
        </p:txBody>
      </p:sp>
      <p:pic>
        <p:nvPicPr>
          <p:cNvPr descr="fig:  assets/2021-10-19-20-45-13-image.png" id="0" name="Picture 1"/>
          <p:cNvPicPr>
            <a:picLocks noGrp="1" noChangeAspect="1"/>
          </p:cNvPicPr>
          <p:nvPr/>
        </p:nvPicPr>
        <p:blipFill>
          <a:blip r:embed="rId2"/>
          <a:stretch>
            <a:fillRect/>
          </a:stretch>
        </p:blipFill>
        <p:spPr bwMode="auto">
          <a:xfrm>
            <a:off x="3568700" y="1181100"/>
            <a:ext cx="5105400" cy="3505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(7)</a:t>
            </a:r>
          </a:p>
        </p:txBody>
      </p:sp>
      <p:pic>
        <p:nvPicPr>
          <p:cNvPr descr="fig:  assets/2021-10-20-02-10-10-image.png" id="0" name="Picture 1"/>
          <p:cNvPicPr>
            <a:picLocks noGrp="1" noChangeAspect="1"/>
          </p:cNvPicPr>
          <p:nvPr/>
        </p:nvPicPr>
        <p:blipFill>
          <a:blip r:embed="rId2"/>
          <a:stretch>
            <a:fillRect/>
          </a:stretch>
        </p:blipFill>
        <p:spPr bwMode="auto">
          <a:xfrm>
            <a:off x="3568700" y="317500"/>
            <a:ext cx="5105400" cy="5245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Gource</a:t>
            </a:r>
          </a:p>
          <a:p>
            <a:pPr lvl="0" indent="0" marL="0">
              <a:buNone/>
            </a:pPr>
            <a:r>
              <a:rPr/>
              <a:t>https://gource.io/</a:t>
            </a:r>
          </a:p>
        </p:txBody>
      </p:sp>
      <p:pic>
        <p:nvPicPr>
          <p:cNvPr descr="fig:  assets/2021-10-20-02-10-45-image.png" id="0" name="Picture 1"/>
          <p:cNvPicPr>
            <a:picLocks noGrp="1" noChangeAspect="1"/>
          </p:cNvPicPr>
          <p:nvPr/>
        </p:nvPicPr>
        <p:blipFill>
          <a:blip r:embed="rId2"/>
          <a:stretch>
            <a:fillRect/>
          </a:stretch>
        </p:blipFill>
        <p:spPr bwMode="auto">
          <a:xfrm>
            <a:off x="3568700" y="1981200"/>
            <a:ext cx="5105400" cy="1917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(1)</a:t>
            </a:r>
          </a:p>
          <a:p>
            <a:pPr lvl="0" indent="0" marL="0">
              <a:buNone/>
            </a:pPr>
            <a:r>
              <a:rPr>
                <a:hlinkClick r:id="rId2"/>
              </a:rPr>
              <a:t>Source Code Management | Atlassian Git Tutorial</a:t>
            </a:r>
            <a:r>
              <a:rPr/>
              <a:t>.</a:t>
            </a:r>
          </a:p>
          <a:p>
            <a:pPr lvl="0" indent="0" marL="0">
              <a:buNone/>
            </a:pPr>
            <a:r>
              <a:rPr>
                <a:hlinkClick r:id="rId3"/>
              </a:rPr>
              <a:t>What is Source Code Management or Version Control ? - The Linux Juggernaut</a:t>
            </a:r>
          </a:p>
          <a:p>
            <a:pPr lvl="0" indent="0" marL="0">
              <a:buNone/>
            </a:pPr>
            <a:r>
              <a:rPr/>
              <a:t>https://www.edureka.co/blog/how-to-use-github/</a:t>
            </a:r>
          </a:p>
          <a:p>
            <a:pPr lvl="0" indent="0" marL="0">
              <a:buNone/>
            </a:pPr>
            <a:r>
              <a:rPr/>
              <a:t>https://www.edureka.co/blog/git-tutorial/</a:t>
            </a:r>
          </a:p>
          <a:p>
            <a:pPr lvl="0" indent="0" marL="0">
              <a:buNone/>
            </a:pPr>
            <a:r>
              <a:rPr/>
              <a:t>https://www.edureka.co/blog/install-git/</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(2)</a:t>
            </a:r>
          </a:p>
          <a:p>
            <a:pPr lvl="0" indent="0" marL="0">
              <a:buNone/>
            </a:pPr>
            <a:r>
              <a:rPr>
                <a:hlinkClick r:id="rId2"/>
              </a:rPr>
              <a:t>git - the simple guide - no deep shit!</a:t>
            </a:r>
          </a:p>
          <a:p>
            <a:pPr lvl="0" indent="0" marL="0">
              <a:buNone/>
            </a:pPr>
            <a:r>
              <a:rPr>
                <a:hlinkClick r:id="rId3"/>
              </a:rPr>
              <a:t>GitHub - rogerdudler/git-guide: git - the simple guide</a:t>
            </a:r>
          </a:p>
          <a:p>
            <a:pPr lvl="0" indent="0" marL="0">
              <a:buNone/>
            </a:pPr>
            <a:r>
              <a:rPr>
                <a:hlinkClick r:id="rId4"/>
              </a:rPr>
              <a:t>https://dev.to/lydiahallie/cs-visualized-useful-git-commands-37p1#merge</a:t>
            </a:r>
          </a:p>
          <a:p>
            <a:pPr lvl="0" indent="0" marL="0">
              <a:buNone/>
            </a:pPr>
            <a:r>
              <a:rPr>
                <a:hlinkClick r:id="rId5"/>
              </a:rPr>
              <a:t>How to write a good commit message - DEV Community</a:t>
            </a:r>
          </a:p>
          <a:p>
            <a:pPr lvl="0" indent="0" marL="0">
              <a:buNone/>
            </a:pPr>
            <a:r>
              <a:rPr/>
              <a:t>https://blog.xebialabs.com/2016/06/14/periodic-table-devops-tools-v-2/</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(3)</a:t>
            </a:r>
          </a:p>
          <a:p>
            <a:pPr lvl="0" indent="0" marL="0">
              <a:buNone/>
            </a:pPr>
            <a:r>
              <a:rPr/>
              <a:t>https://harness.io/2018/01/devops-tools-lifecycle-mesh-2018/</a:t>
            </a:r>
          </a:p>
          <a:p>
            <a:pPr lvl="0" indent="0" marL="0">
              <a:buNone/>
            </a:pPr>
            <a:r>
              <a:rPr/>
              <a:t>https://medium.com/swlh/how-to-become-an-devops-engineer-in-2020-80b8740d5a52</a:t>
            </a:r>
          </a:p>
          <a:p>
            <a:pPr lvl="0" indent="0" marL="0">
              <a:buNone/>
            </a:pPr>
            <a:r>
              <a:rPr/>
              <a:t>https://www.lucidchart.com/blog/devops-process-flow</a:t>
            </a:r>
          </a:p>
          <a:p>
            <a:pPr lvl="0" indent="0" marL="0">
              <a:buNone/>
            </a:pPr>
            <a:r>
              <a:rPr/>
              <a:t>https://www.researchgate.net/publication/262450962_Rugby_An_Agile_Process_Model_Based_on_Continuous_Delivery</a:t>
            </a:r>
          </a:p>
        </p:txBody>
      </p:sp>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(4)</a:t>
            </a:r>
          </a:p>
          <a:p>
            <a:pPr lvl="0" indent="0" marL="0">
              <a:buNone/>
            </a:pPr>
            <a:r>
              <a:rPr>
                <a:hlinkClick r:id="rId2"/>
              </a:rPr>
              <a:t>git - the simple guide - no deep shit!</a:t>
            </a:r>
          </a:p>
          <a:p>
            <a:pPr lvl="0" indent="0" marL="0">
              <a:buNone/>
            </a:pPr>
            <a:r>
              <a:rPr>
                <a:hlinkClick r:id="rId3"/>
              </a:rPr>
              <a:t>Git Tutorial | Commands And Operations In Git | Edureka</a:t>
            </a:r>
          </a:p>
          <a:p>
            <a:pPr lvl="0" indent="0" marL="0">
              <a:buNone/>
            </a:pPr>
            <a:r>
              <a:rPr>
                <a:hlinkClick r:id="rId4"/>
              </a:rPr>
              <a:t>How to write a good commit message - DEV Community</a:t>
            </a:r>
          </a:p>
          <a:p>
            <a:pPr lvl="0" indent="0" marL="0">
              <a:buNone/>
            </a:pPr>
            <a:r>
              <a:rPr>
                <a:hlinkClick r:id="rId5"/>
              </a:rPr>
              <a:t>An Introduction to Git and GitHub by Brian Yu - YouTube</a:t>
            </a:r>
          </a:p>
        </p:txBody>
      </p:sp>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(5)</a:t>
            </a:r>
          </a:p>
          <a:p>
            <a:pPr lvl="0" indent="0" marL="0">
              <a:buNone/>
            </a:pPr>
            <a:r>
              <a:rPr/>
              <a:t>https://education.github.com/git-cheat-sheet-education.pdf</a:t>
            </a:r>
          </a:p>
          <a:p>
            <a:pPr lvl="0" indent="0" marL="0">
              <a:buNone/>
            </a:pPr>
            <a:r>
              <a:rPr>
                <a:hlinkClick r:id="rId2"/>
              </a:rPr>
              <a:t>NDP Software :: Git Cheatsheet</a:t>
            </a:r>
            <a:r>
              <a:rPr/>
              <a:t>;</a:t>
            </a:r>
          </a:p>
          <a:p>
            <a:pPr lvl="0" indent="0" marL="0">
              <a:buNone/>
            </a:pPr>
            <a:r>
              <a:rPr>
                <a:hlinkClick r:id="rId3"/>
              </a:rPr>
              <a:t>Learn Git Branching</a:t>
            </a:r>
          </a:p>
          <a:p>
            <a:pPr lvl="0" indent="0" marL="0">
              <a:buNone/>
            </a:pPr>
            <a:r>
              <a:rPr/>
              <a:t>https://guides.github.com/introduction/git-handbook/</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Distributed Version Control (Git and Mercurial) (4)</a:t>
            </a:r>
          </a:p>
          <a:p>
            <a:pPr lvl="0" indent="0" marL="0">
              <a:buNone/>
            </a:pPr>
            <a:r>
              <a:rPr/>
              <a:t>The benefits of distributed version control are:</a:t>
            </a:r>
          </a:p>
          <a:p>
            <a:pPr lvl="0"/>
            <a:r>
              <a:rPr/>
              <a:t>More powerful and easy change tracking.</a:t>
            </a:r>
          </a:p>
          <a:p>
            <a:pPr lvl="0"/>
            <a:r>
              <a:rPr/>
              <a:t>No need of a centralized server. Most of the functionalities work in offline mode also apart from sharing the repositories.</a:t>
            </a:r>
          </a:p>
          <a:p>
            <a:pPr lvl="0"/>
            <a:r>
              <a:rPr/>
              <a:t>Branching and Merging strategies are more easy and reliable.</a:t>
            </a:r>
          </a:p>
          <a:p>
            <a:pPr lvl="0"/>
            <a:r>
              <a:rPr/>
              <a:t>It’s faster than the other one.</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List of Source Code Version Management Tools (1)</a:t>
            </a:r>
          </a:p>
        </p:txBody>
      </p:sp>
      <p:pic>
        <p:nvPicPr>
          <p:cNvPr descr="fig:  assets/2021-10-19-20-55-30-image.png" id="0" name="Picture 1"/>
          <p:cNvPicPr>
            <a:picLocks noGrp="1" noChangeAspect="1"/>
          </p:cNvPicPr>
          <p:nvPr/>
        </p:nvPicPr>
        <p:blipFill>
          <a:blip r:embed="rId2"/>
          <a:stretch>
            <a:fillRect/>
          </a:stretch>
        </p:blipFill>
        <p:spPr bwMode="auto">
          <a:xfrm>
            <a:off x="3568700" y="1739900"/>
            <a:ext cx="5105400" cy="237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List of Source Code Version Management Tools (2)</a:t>
            </a:r>
          </a:p>
          <a:p>
            <a:pPr lvl="0"/>
            <a:r>
              <a:rPr/>
              <a:t>Github</a:t>
            </a:r>
          </a:p>
          <a:p>
            <a:pPr lvl="0"/>
            <a:r>
              <a:rPr/>
              <a:t>GitLab</a:t>
            </a:r>
          </a:p>
          <a:p>
            <a:pPr lvl="0"/>
            <a:r>
              <a:rPr/>
              <a:t>BitBucket</a:t>
            </a:r>
          </a:p>
          <a:p>
            <a:pPr lvl="0"/>
            <a:r>
              <a:rPr/>
              <a:t>SourceForge</a:t>
            </a:r>
          </a:p>
          <a:p>
            <a:pPr lvl="0"/>
            <a:r>
              <a:rPr/>
              <a:t>Beanstalk</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List of Source Code Version Management Tools (3)</a:t>
            </a:r>
          </a:p>
          <a:p>
            <a:pPr lvl="0"/>
            <a:r>
              <a:rPr/>
              <a:t>Apache Allura</a:t>
            </a:r>
          </a:p>
          <a:p>
            <a:pPr lvl="0"/>
            <a:r>
              <a:rPr/>
              <a:t>AWS CodeCommit</a:t>
            </a:r>
          </a:p>
          <a:p>
            <a:pPr lvl="0"/>
            <a:r>
              <a:rPr/>
              <a:t>Launchpad</a:t>
            </a:r>
          </a:p>
          <a:p>
            <a:pPr lvl="0"/>
            <a:r>
              <a:rPr/>
              <a:t>Phabricator</a:t>
            </a:r>
          </a:p>
          <a:p>
            <a:pPr lvl="0"/>
            <a:r>
              <a:rPr/>
              <a:t>GitBucket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Week-3</a:t>
            </a:r>
          </a:p>
        </p:txBody>
      </p:sp>
      <p:sp>
        <p:nvSpPr>
          <p:cNvPr id="3" name="Content Placeholder 2"/>
          <p:cNvSpPr>
            <a:spLocks noGrp="1"/>
          </p:cNvSpPr>
          <p:nvPr>
            <p:ph idx="1"/>
          </p:nvPr>
        </p:nvSpPr>
        <p:spPr/>
        <p:txBody>
          <a:bodyPr/>
          <a:lstStyle/>
          <a:p>
            <a:pPr lvl="0" indent="0" marL="0">
              <a:spcBef>
                <a:spcPts val="3000"/>
              </a:spcBef>
              <a:buNone/>
            </a:pPr>
            <a:r>
              <a:rPr b="1"/>
              <a:t>Fall Semester, 2021-2022</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a:t>
            </a:r>
          </a:p>
        </p:txBody>
      </p:sp>
      <p:pic>
        <p:nvPicPr>
          <p:cNvPr descr="fig:  assets/2021-10-19-20-52-48-image.png" id="0" name="Picture 1"/>
          <p:cNvPicPr>
            <a:picLocks noGrp="1" noChangeAspect="1"/>
          </p:cNvPicPr>
          <p:nvPr/>
        </p:nvPicPr>
        <p:blipFill>
          <a:blip r:embed="rId2"/>
          <a:stretch>
            <a:fillRect/>
          </a:stretch>
        </p:blipFill>
        <p:spPr bwMode="auto">
          <a:xfrm>
            <a:off x="3568700" y="1879600"/>
            <a:ext cx="5105400" cy="2120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height:200px center</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(2)</a:t>
            </a:r>
          </a:p>
        </p:txBody>
      </p:sp>
      <p:pic>
        <p:nvPicPr>
          <p:cNvPr descr="fig:  assets/2021-10-19-20-51-35-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(3)</a:t>
            </a:r>
          </a:p>
        </p:txBody>
      </p:sp>
      <p:pic>
        <p:nvPicPr>
          <p:cNvPr descr="fig:  assets/2021-10-19-20-54-22-image.png" id="0" name="Picture 1"/>
          <p:cNvPicPr>
            <a:picLocks noGrp="1" noChangeAspect="1"/>
          </p:cNvPicPr>
          <p:nvPr/>
        </p:nvPicPr>
        <p:blipFill>
          <a:blip r:embed="rId2"/>
          <a:stretch>
            <a:fillRect/>
          </a:stretch>
        </p:blipFill>
        <p:spPr bwMode="auto">
          <a:xfrm>
            <a:off x="3568700" y="889000"/>
            <a:ext cx="5105400" cy="4102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(4)</a:t>
            </a:r>
          </a:p>
        </p:txBody>
      </p:sp>
      <p:pic>
        <p:nvPicPr>
          <p:cNvPr descr="fig:  assets/2021-10-19-20-51-43-image.png" id="0" name="Picture 1"/>
          <p:cNvPicPr>
            <a:picLocks noGrp="1" noChangeAspect="1"/>
          </p:cNvPicPr>
          <p:nvPr/>
        </p:nvPicPr>
        <p:blipFill>
          <a:blip r:embed="rId2"/>
          <a:stretch>
            <a:fillRect/>
          </a:stretch>
        </p:blipFill>
        <p:spPr bwMode="auto">
          <a:xfrm>
            <a:off x="3568700" y="1257300"/>
            <a:ext cx="5105400" cy="3352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(5)</a:t>
            </a:r>
          </a:p>
          <a:p>
            <a:pPr lvl="0" indent="0" marL="0">
              <a:spcBef>
                <a:spcPts val="3000"/>
              </a:spcBef>
              <a:buNone/>
            </a:pPr>
            <a:r>
              <a:rPr b="1"/>
              <a:t>A Basic Overview of How Git Works (1)</a:t>
            </a:r>
          </a:p>
          <a:p>
            <a:pPr lvl="0"/>
            <a:r>
              <a:rPr/>
              <a:t>Create a “repository” (project) with a git hosting tool (like Bitbucket)</a:t>
            </a:r>
          </a:p>
          <a:p>
            <a:pPr lvl="0"/>
            <a:r>
              <a:rPr/>
              <a:t>Copy (or clone) the repository to your local machine</a:t>
            </a:r>
          </a:p>
          <a:p>
            <a:pPr lvl="0"/>
            <a:r>
              <a:rPr/>
              <a:t>Add a file to your local repo and “commit” (save) the changes</a:t>
            </a:r>
          </a:p>
          <a:p>
            <a:pPr lvl="0"/>
            <a:r>
              <a:rPr/>
              <a:t>“Push” your changes to your master branch</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(6)</a:t>
            </a:r>
          </a:p>
          <a:p>
            <a:pPr lvl="0" indent="0" marL="0">
              <a:spcBef>
                <a:spcPts val="3000"/>
              </a:spcBef>
              <a:buNone/>
            </a:pPr>
            <a:r>
              <a:rPr b="1"/>
              <a:t>A Basic Overview of How Git Works (2)</a:t>
            </a:r>
          </a:p>
          <a:p>
            <a:pPr lvl="0"/>
            <a:r>
              <a:rPr/>
              <a:t>Make a change to your file with a git hosting tool and commit</a:t>
            </a:r>
          </a:p>
          <a:p>
            <a:pPr lvl="0"/>
            <a:r>
              <a:rPr/>
              <a:t>“Pull” the changes to your local machine</a:t>
            </a:r>
          </a:p>
          <a:p>
            <a:pPr lvl="0"/>
            <a:r>
              <a:rPr/>
              <a:t>Create a “branch” (version), make a change, commit the change</a:t>
            </a:r>
          </a:p>
          <a:p>
            <a:pPr lvl="0"/>
            <a:r>
              <a:rPr/>
              <a:t>Open a “pull request”.</a:t>
            </a:r>
          </a:p>
          <a:p>
            <a:pPr lvl="0"/>
            <a:r>
              <a:rPr/>
              <a:t>“Merge” your branch to the master branch</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(7)</a:t>
            </a:r>
          </a:p>
          <a:p>
            <a:pPr lvl="0" indent="0" marL="0">
              <a:spcBef>
                <a:spcPts val="3000"/>
              </a:spcBef>
              <a:buNone/>
            </a:pPr>
            <a:r>
              <a:rPr b="1"/>
              <a:t>Some of The Basic Operations in GIT are</a:t>
            </a:r>
          </a:p>
          <a:p>
            <a:pPr lvl="0"/>
            <a:r>
              <a:rPr/>
              <a:t>Initialize</a:t>
            </a:r>
          </a:p>
          <a:p>
            <a:pPr lvl="0"/>
            <a:r>
              <a:rPr/>
              <a:t>Add</a:t>
            </a:r>
          </a:p>
          <a:p>
            <a:pPr lvl="0"/>
            <a:r>
              <a:rPr/>
              <a:t>Commit</a:t>
            </a:r>
          </a:p>
          <a:p>
            <a:pPr lvl="0"/>
            <a:r>
              <a:rPr/>
              <a:t>Pull</a:t>
            </a:r>
          </a:p>
          <a:p>
            <a:pPr lvl="0"/>
            <a:r>
              <a:rPr/>
              <a:t>Push</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(8)</a:t>
            </a:r>
          </a:p>
          <a:p>
            <a:pPr lvl="0" indent="0" marL="0">
              <a:spcBef>
                <a:spcPts val="3000"/>
              </a:spcBef>
              <a:buNone/>
            </a:pPr>
            <a:r>
              <a:rPr b="1"/>
              <a:t>Some of The Basic Operations in GIT are</a:t>
            </a:r>
          </a:p>
        </p:txBody>
      </p:sp>
      <p:pic>
        <p:nvPicPr>
          <p:cNvPr descr="fig:  assets/2021-10-19-21-10-40-image.png" id="0" name="Picture 1"/>
          <p:cNvPicPr>
            <a:picLocks noGrp="1" noChangeAspect="1"/>
          </p:cNvPicPr>
          <p:nvPr/>
        </p:nvPicPr>
        <p:blipFill>
          <a:blip r:embed="rId2"/>
          <a:stretch>
            <a:fillRect/>
          </a:stretch>
        </p:blipFill>
        <p:spPr bwMode="auto">
          <a:xfrm>
            <a:off x="3568700" y="1866900"/>
            <a:ext cx="5105400" cy="2146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(9)</a:t>
            </a:r>
          </a:p>
          <a:p>
            <a:pPr lvl="0" indent="0" marL="0">
              <a:spcBef>
                <a:spcPts val="3000"/>
              </a:spcBef>
              <a:buNone/>
            </a:pPr>
            <a:r>
              <a:rPr b="1"/>
              <a:t>Some of The Basic Operations in GIT are</a:t>
            </a:r>
          </a:p>
          <a:p>
            <a:pPr lvl="0"/>
            <a:r>
              <a:rPr/>
              <a:t>Branching</a:t>
            </a:r>
          </a:p>
          <a:p>
            <a:pPr lvl="0"/>
            <a:r>
              <a:rPr/>
              <a:t>Merging</a:t>
            </a:r>
          </a:p>
          <a:p>
            <a:pPr lvl="0"/>
            <a:r>
              <a:rPr/>
              <a:t>Rebasing</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(10)</a:t>
            </a:r>
          </a:p>
          <a:p>
            <a:pPr lvl="0" indent="0" marL="0">
              <a:spcBef>
                <a:spcPts val="3000"/>
              </a:spcBef>
              <a:buNone/>
            </a:pPr>
            <a:r>
              <a:rPr b="1"/>
              <a:t>Some of The Basic Operations in GIT are</a:t>
            </a:r>
          </a:p>
        </p:txBody>
      </p:sp>
      <p:pic>
        <p:nvPicPr>
          <p:cNvPr descr="fig:  assets/2021-10-19-21-11-35-image.png" id="0" name="Picture 1"/>
          <p:cNvPicPr>
            <a:picLocks noGrp="1" noChangeAspect="1"/>
          </p:cNvPicPr>
          <p:nvPr/>
        </p:nvPicPr>
        <p:blipFill>
          <a:blip r:embed="rId2"/>
          <a:stretch>
            <a:fillRect/>
          </a:stretch>
        </p:blipFill>
        <p:spPr bwMode="auto">
          <a:xfrm>
            <a:off x="3568700" y="1397000"/>
            <a:ext cx="5105400" cy="3060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Introduction to Source Code Management Systems</a:t>
            </a:r>
          </a:p>
          <a:p>
            <a:pPr lvl="0" indent="0" marL="0">
              <a:spcBef>
                <a:spcPts val="3000"/>
              </a:spcBef>
              <a:buNone/>
            </a:pPr>
            <a:r>
              <a:rPr b="1"/>
              <a:t>Git, Github, Gitlab, Bitbucket, Maven, SVN, TFS</a:t>
            </a:r>
          </a:p>
          <a:p>
            <a:pPr lvl="0" indent="0" marL="0">
              <a:buNone/>
            </a:pPr>
            <a:r>
              <a:rPr/>
              <a:t>Source code management (SCM) is used to track modifications to a source code repository. SCM tracks a running history of changes to a code base and helps resolve conflicts when merging updates from multiple contributors. SCM is also synonymous with Version control.  As software projects grow in lines of code and contributor head count, the costs of communication overhead and management complexity also grow. SCM is a critical tool to alleviate the organizational strain of growing development costs.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(8)</a:t>
            </a:r>
          </a:p>
          <a:p>
            <a:pPr lvl="0" indent="0" marL="0">
              <a:spcBef>
                <a:spcPts val="3000"/>
              </a:spcBef>
              <a:buNone/>
            </a:pPr>
            <a:r>
              <a:rPr b="1"/>
              <a:t>A brief idea about how these operations work with the Git repositories (1)</a:t>
            </a:r>
          </a:p>
        </p:txBody>
      </p:sp>
      <p:pic>
        <p:nvPicPr>
          <p:cNvPr descr="fig:  assets/2021-10-19-21-18-28-image.png" id="0" name="Picture 1"/>
          <p:cNvPicPr>
            <a:picLocks noGrp="1" noChangeAspect="1"/>
          </p:cNvPicPr>
          <p:nvPr/>
        </p:nvPicPr>
        <p:blipFill>
          <a:blip r:embed="rId2"/>
          <a:stretch>
            <a:fillRect/>
          </a:stretch>
        </p:blipFill>
        <p:spPr bwMode="auto">
          <a:xfrm>
            <a:off x="3568700" y="546100"/>
            <a:ext cx="5105400" cy="4775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(9)</a:t>
            </a:r>
          </a:p>
          <a:p>
            <a:pPr lvl="0" indent="0" marL="0">
              <a:spcBef>
                <a:spcPts val="3000"/>
              </a:spcBef>
              <a:buNone/>
            </a:pPr>
            <a:r>
              <a:rPr b="1"/>
              <a:t>A brief idea about how these operations work with the Git repositories (2)</a:t>
            </a:r>
          </a:p>
        </p:txBody>
      </p:sp>
      <p:pic>
        <p:nvPicPr>
          <p:cNvPr descr="fig:  assets/2021-10-19-21-18-39-image.png" id="0" name="Picture 1"/>
          <p:cNvPicPr>
            <a:picLocks noGrp="1" noChangeAspect="1"/>
          </p:cNvPicPr>
          <p:nvPr/>
        </p:nvPicPr>
        <p:blipFill>
          <a:blip r:embed="rId2"/>
          <a:stretch>
            <a:fillRect/>
          </a:stretch>
        </p:blipFill>
        <p:spPr bwMode="auto">
          <a:xfrm>
            <a:off x="3568700" y="1104900"/>
            <a:ext cx="5105400" cy="364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(10)</a:t>
            </a:r>
          </a:p>
          <a:p>
            <a:pPr lvl="0" indent="0" marL="0">
              <a:spcBef>
                <a:spcPts val="3000"/>
              </a:spcBef>
              <a:buNone/>
            </a:pPr>
            <a:r>
              <a:rPr b="1"/>
              <a:t>A brief idea about how these operations work with the Git repositories (3)</a:t>
            </a:r>
          </a:p>
          <a:p>
            <a:pPr lvl="0" indent="0" marL="0">
              <a:buNone/>
            </a:pPr>
            <a:r>
              <a:rPr/>
              <a:t>For more detailed cheetsheat please check the following interactive map</a:t>
            </a:r>
          </a:p>
          <a:p>
            <a:pPr lvl="0" indent="0" marL="0">
              <a:buNone/>
            </a:pPr>
            <a:r>
              <a:rPr>
                <a:hlinkClick r:id="rId2"/>
              </a:rPr>
              <a:t>NDP Software :: Git Cheatsheet</a:t>
            </a:r>
          </a:p>
        </p:txBody>
      </p:sp>
      <p:pic>
        <p:nvPicPr>
          <p:cNvPr descr="fig:  assets/2021-10-19-21-20-15-image.png" id="0" name="Picture 1"/>
          <p:cNvPicPr>
            <a:picLocks noGrp="1" noChangeAspect="1"/>
          </p:cNvPicPr>
          <p:nvPr/>
        </p:nvPicPr>
        <p:blipFill>
          <a:blip r:embed="rId3"/>
          <a:stretch>
            <a:fillRect/>
          </a:stretch>
        </p:blipFill>
        <p:spPr bwMode="auto">
          <a:xfrm>
            <a:off x="3568700" y="1739900"/>
            <a:ext cx="5105400" cy="237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(1)</a:t>
            </a:r>
          </a:p>
          <a:p>
            <a:pPr lvl="0" indent="0" marL="0">
              <a:buNone/>
            </a:pPr>
            <a:r>
              <a:rPr/>
              <a:t>Check Installation Already Completed</a:t>
            </a:r>
          </a:p>
          <a:p>
            <a:pPr lvl="0" indent="0">
              <a:buNone/>
            </a:pPr>
            <a:r>
              <a:rPr>
                <a:latin typeface="Courier"/>
              </a:rPr>
              <a:t>git --version</a:t>
            </a:r>
          </a:p>
        </p:txBody>
      </p:sp>
      <p:pic>
        <p:nvPicPr>
          <p:cNvPr descr="fig:  assets/2021-10-19-21-56-24-image.png" id="0" name="Picture 1"/>
          <p:cNvPicPr>
            <a:picLocks noGrp="1" noChangeAspect="1"/>
          </p:cNvPicPr>
          <p:nvPr/>
        </p:nvPicPr>
        <p:blipFill>
          <a:blip r:embed="rId2"/>
          <a:stretch>
            <a:fillRect/>
          </a:stretch>
        </p:blipFill>
        <p:spPr bwMode="auto">
          <a:xfrm>
            <a:off x="3568700" y="1765300"/>
            <a:ext cx="5105400" cy="2336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(2)</a:t>
            </a:r>
          </a:p>
          <a:p>
            <a:pPr lvl="0" indent="0" marL="0">
              <a:buNone/>
            </a:pPr>
            <a:r>
              <a:rPr/>
              <a:t>If your console gives error about git command follow the steps in the link</a:t>
            </a:r>
          </a:p>
          <a:p>
            <a:pPr lvl="0" indent="0" marL="0">
              <a:buNone/>
            </a:pPr>
            <a:r>
              <a:rPr>
                <a:hlinkClick r:id="rId2"/>
              </a:rPr>
              <a:t>Install Git | Atlassian Git Tutorial</a:t>
            </a:r>
          </a:p>
          <a:p>
            <a:pPr lvl="0" indent="0" marL="0">
              <a:buNone/>
            </a:pPr>
            <a:r>
              <a:rPr/>
              <a:t>In this link you will should download following setup according to your operating system</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(3)</a:t>
            </a:r>
          </a:p>
          <a:p>
            <a:pPr lvl="0" indent="0" marL="0">
              <a:spcBef>
                <a:spcPts val="3000"/>
              </a:spcBef>
              <a:buNone/>
            </a:pPr>
            <a:r>
              <a:rPr b="1"/>
              <a:t>GIT Setup Files</a:t>
            </a:r>
          </a:p>
          <a:p>
            <a:pPr lvl="0"/>
            <a:r>
              <a:rPr>
                <a:hlinkClick r:id="rId2"/>
              </a:rPr>
              <a:t>Download</a:t>
            </a:r>
            <a:r>
              <a:rPr/>
              <a:t> </a:t>
            </a:r>
            <a:r>
              <a:rPr>
                <a:hlinkClick r:id="rId3"/>
              </a:rPr>
              <a:t>git</a:t>
            </a:r>
            <a:r>
              <a:rPr/>
              <a:t> </a:t>
            </a:r>
            <a:r>
              <a:rPr>
                <a:hlinkClick r:id="rId4"/>
              </a:rPr>
              <a:t>for</a:t>
            </a:r>
            <a:r>
              <a:rPr/>
              <a:t> </a:t>
            </a:r>
            <a:r>
              <a:rPr>
                <a:hlinkClick r:id="rId5"/>
              </a:rPr>
              <a:t>OSX</a:t>
            </a:r>
          </a:p>
          <a:p>
            <a:pPr lvl="0"/>
            <a:r>
              <a:rPr>
                <a:hlinkClick r:id="rId6"/>
              </a:rPr>
              <a:t>Download</a:t>
            </a:r>
            <a:r>
              <a:rPr/>
              <a:t> </a:t>
            </a:r>
            <a:r>
              <a:rPr>
                <a:hlinkClick r:id="rId7"/>
              </a:rPr>
              <a:t>git</a:t>
            </a:r>
            <a:r>
              <a:rPr/>
              <a:t> </a:t>
            </a:r>
            <a:r>
              <a:rPr>
                <a:hlinkClick r:id="rId8"/>
              </a:rPr>
              <a:t>for</a:t>
            </a:r>
            <a:r>
              <a:rPr/>
              <a:t> </a:t>
            </a:r>
            <a:r>
              <a:rPr>
                <a:hlinkClick r:id="rId9"/>
              </a:rPr>
              <a:t>Windows</a:t>
            </a:r>
          </a:p>
          <a:p>
            <a:pPr lvl="0"/>
            <a:r>
              <a:rPr>
                <a:hlinkClick r:id="rId10"/>
              </a:rPr>
              <a:t>Download</a:t>
            </a:r>
            <a:r>
              <a:rPr/>
              <a:t> </a:t>
            </a:r>
            <a:r>
              <a:rPr>
                <a:hlinkClick r:id="rId11"/>
              </a:rPr>
              <a:t>git</a:t>
            </a:r>
            <a:r>
              <a:rPr/>
              <a:t> </a:t>
            </a:r>
            <a:r>
              <a:rPr>
                <a:hlinkClick r:id="rId12"/>
              </a:rPr>
              <a:t>for</a:t>
            </a:r>
            <a:r>
              <a:rPr/>
              <a:t> </a:t>
            </a:r>
            <a:r>
              <a:rPr>
                <a:hlinkClick r:id="rId13"/>
              </a:rPr>
              <a:t>Linux</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(4)</a:t>
            </a:r>
          </a:p>
          <a:p>
            <a:pPr lvl="0" indent="0" marL="0">
              <a:buNone/>
            </a:pPr>
            <a:r>
              <a:rPr/>
              <a:t>Download and install GIT from the following links (both have same github release path)</a:t>
            </a:r>
          </a:p>
          <a:p>
            <a:pPr lvl="0" indent="0" marL="0">
              <a:buNone/>
            </a:pPr>
            <a:r>
              <a:rPr>
                <a:hlinkClick r:id="rId2"/>
              </a:rPr>
              <a:t>Git - Downloads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(5)</a:t>
            </a:r>
          </a:p>
          <a:p>
            <a:pPr lvl="0" indent="0" marL="0">
              <a:buNone/>
            </a:pPr>
            <a:r>
              <a:rPr/>
              <a:t>After running setup follow the steps below</a:t>
            </a:r>
          </a:p>
        </p:txBody>
      </p:sp>
      <p:pic>
        <p:nvPicPr>
          <p:cNvPr descr="fig:  assets/2021-10-19-22-05-36-image.png" id="0" name="Picture 1"/>
          <p:cNvPicPr>
            <a:picLocks noGrp="1" noChangeAspect="1"/>
          </p:cNvPicPr>
          <p:nvPr/>
        </p:nvPicPr>
        <p:blipFill>
          <a:blip r:embed="rId2"/>
          <a:stretch>
            <a:fillRect/>
          </a:stretch>
        </p:blipFill>
        <p:spPr bwMode="auto">
          <a:xfrm>
            <a:off x="3568700" y="1003300"/>
            <a:ext cx="5105400" cy="3873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(6)</a:t>
            </a:r>
          </a:p>
        </p:txBody>
      </p:sp>
      <p:pic>
        <p:nvPicPr>
          <p:cNvPr descr="fig:  assets/2021-10-19-22-05-41-image.png" id="0" name="Picture 1"/>
          <p:cNvPicPr>
            <a:picLocks noGrp="1" noChangeAspect="1"/>
          </p:cNvPicPr>
          <p:nvPr/>
        </p:nvPicPr>
        <p:blipFill>
          <a:blip r:embed="rId2"/>
          <a:stretch>
            <a:fillRect/>
          </a:stretch>
        </p:blipFill>
        <p:spPr bwMode="auto">
          <a:xfrm>
            <a:off x="3568700" y="1003300"/>
            <a:ext cx="5105400" cy="3873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(7)</a:t>
            </a:r>
          </a:p>
        </p:txBody>
      </p:sp>
      <p:pic>
        <p:nvPicPr>
          <p:cNvPr descr="fig:  assets/2021-10-19-22-05-55-image.png" id="0" name="Picture 1"/>
          <p:cNvPicPr>
            <a:picLocks noGrp="1" noChangeAspect="1"/>
          </p:cNvPicPr>
          <p:nvPr/>
        </p:nvPicPr>
        <p:blipFill>
          <a:blip r:embed="rId2"/>
          <a:stretch>
            <a:fillRect/>
          </a:stretch>
        </p:blipFill>
        <p:spPr bwMode="auto">
          <a:xfrm>
            <a:off x="3568700" y="939800"/>
            <a:ext cx="5105400" cy="3987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Features of Source Code Management Systems</a:t>
            </a:r>
          </a:p>
          <a:p>
            <a:pPr lvl="0"/>
            <a:r>
              <a:rPr/>
              <a:t>Authenticated access for commits</a:t>
            </a:r>
          </a:p>
          <a:p>
            <a:pPr lvl="0"/>
            <a:r>
              <a:rPr/>
              <a:t>Revision history on files</a:t>
            </a:r>
          </a:p>
          <a:p>
            <a:pPr lvl="0"/>
            <a:r>
              <a:rPr/>
              <a:t>Atomic commits of multiple files</a:t>
            </a:r>
          </a:p>
          <a:p>
            <a:pPr lvl="0"/>
            <a:r>
              <a:rPr/>
              <a:t>Versioning/Tagging</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(8)</a:t>
            </a:r>
          </a:p>
        </p:txBody>
      </p:sp>
      <p:pic>
        <p:nvPicPr>
          <p:cNvPr descr="fig:  assets/2021-10-19-22-06-05-image.png" id="0" name="Picture 1"/>
          <p:cNvPicPr>
            <a:picLocks noGrp="1" noChangeAspect="1"/>
          </p:cNvPicPr>
          <p:nvPr/>
        </p:nvPicPr>
        <p:blipFill>
          <a:blip r:embed="rId2"/>
          <a:stretch>
            <a:fillRect/>
          </a:stretch>
        </p:blipFill>
        <p:spPr bwMode="auto">
          <a:xfrm>
            <a:off x="3568700" y="965200"/>
            <a:ext cx="5105400" cy="3924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(9)</a:t>
            </a:r>
          </a:p>
        </p:txBody>
      </p:sp>
      <p:pic>
        <p:nvPicPr>
          <p:cNvPr descr="fig:  assets/2021-10-19-22-06-11-image.png" id="0" name="Picture 1"/>
          <p:cNvPicPr>
            <a:picLocks noGrp="1" noChangeAspect="1"/>
          </p:cNvPicPr>
          <p:nvPr/>
        </p:nvPicPr>
        <p:blipFill>
          <a:blip r:embed="rId2"/>
          <a:stretch>
            <a:fillRect/>
          </a:stretch>
        </p:blipFill>
        <p:spPr bwMode="auto">
          <a:xfrm>
            <a:off x="3568700" y="977900"/>
            <a:ext cx="5105400" cy="3911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(10)</a:t>
            </a:r>
          </a:p>
        </p:txBody>
      </p:sp>
      <p:pic>
        <p:nvPicPr>
          <p:cNvPr descr="fig:  assets/2021-10-19-22-06-18-image.png" id="0" name="Picture 1"/>
          <p:cNvPicPr>
            <a:picLocks noGrp="1" noChangeAspect="1"/>
          </p:cNvPicPr>
          <p:nvPr/>
        </p:nvPicPr>
        <p:blipFill>
          <a:blip r:embed="rId2"/>
          <a:stretch>
            <a:fillRect/>
          </a:stretch>
        </p:blipFill>
        <p:spPr bwMode="auto">
          <a:xfrm>
            <a:off x="3568700" y="965200"/>
            <a:ext cx="5105400" cy="3949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Extension (Windows) (1)</a:t>
            </a:r>
          </a:p>
          <a:p>
            <a:pPr lvl="0" indent="0" marL="0">
              <a:buNone/>
            </a:pPr>
            <a:r>
              <a:rPr/>
              <a:t>You can install Git GUI from https://git-scm.com/downloads/guis I prefer to use git extension https://gitextensions.github.io/ and https://tortoisegit.org/</a:t>
            </a:r>
          </a:p>
          <a:p>
            <a:pPr lvl="0" indent="0" marL="0">
              <a:buNone/>
            </a:pPr>
            <a:r>
              <a:rPr/>
              <a:t>Also Download KDiff3 </a:t>
            </a:r>
            <a:r>
              <a:rPr>
                <a:hlinkClick r:id="rId2"/>
              </a:rPr>
              <a:t>KDiff3 - Browse Files at SourceForge.net</a:t>
            </a:r>
          </a:p>
          <a:p>
            <a:pPr lvl="0" indent="0" marL="0">
              <a:buNone/>
            </a:pPr>
            <a:r>
              <a:rPr/>
              <a:t>These extensions provide GUI for git operations to make process easier.</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a:t>
            </a:r>
          </a:p>
        </p:txBody>
      </p:sp>
      <p:pic>
        <p:nvPicPr>
          <p:cNvPr descr="fig:  assets/2021-10-19-23-08-51-image.png" id="0" name="Picture 1"/>
          <p:cNvPicPr>
            <a:picLocks noGrp="1" noChangeAspect="1"/>
          </p:cNvPicPr>
          <p:nvPr/>
        </p:nvPicPr>
        <p:blipFill>
          <a:blip r:embed="rId2"/>
          <a:stretch>
            <a:fillRect/>
          </a:stretch>
        </p:blipFill>
        <p:spPr bwMode="auto">
          <a:xfrm>
            <a:off x="3568700" y="863600"/>
            <a:ext cx="5105400" cy="4152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(2)</a:t>
            </a:r>
          </a:p>
          <a:p>
            <a:pPr lvl="0" indent="0" marL="0">
              <a:buNone/>
            </a:pPr>
            <a:r>
              <a:rPr/>
              <a:t>If you install git everything should be green and this configuration is stored on .gitconfig on your home </a:t>
            </a:r>
            <a:r>
              <a:rPr>
                <a:latin typeface="Courier"/>
              </a:rPr>
              <a:t>C:/Windows/Users/&lt;user&gt;/.gitconfig</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(3)</a:t>
            </a:r>
          </a:p>
          <a:p>
            <a:pPr lvl="0" indent="0">
              <a:buNone/>
            </a:pPr>
            <a:r>
              <a:rPr>
                <a:latin typeface="Courier"/>
              </a:rPr>
              <a:t>[core]
    editor = \"C:/Program Files (x86)/GitExtensions/GitExtensions.exe\" fileeditor
    autocrlf = true
    quotePath = false
    commitGraph = true
    longpaths = true
[user]
    email = xxxxxxx@gmail.com
    name = xxxx xxxxxx
[filter "lfs"]
    clean = git-lfs clean -- %f
    smudge = git-lfs smudge -- %f
    process = git-lfs filter-process
    required = true
[pull]
    rebase = false
[fetch]
    prune = false
[rebase]
    autoStash = false
[credential]
    helper = manager
[diff]
    guitool = kdiff3
[difftool "kdiff3"]
    path = C:/Program Files/KDiff3/kdiff3.exe
    cmd = \"C:/Program Files/KDiff3/kdiff3.exe\" \"$LOCAL\" \"$REMOTE\"
[merge]
    guitool = tortoisemerge
[mergetool "tortoisemerge"]
    path = C:/Program Files/TortoiseGit/bin/TortoiseGitMerge.exe
    cmd = \"C:/Program Files/TortoiseGit/bin/TortoiseGitMerge.exe\" -base:\"$BASE\" -mine:\"$LOCAL\" -theirs:\"$REMOTE\" -merged:\"$MERGED\"
[receive]
    advertisePushOptions = true
[gc]
    writeCommitGraph = true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(4)</a:t>
            </a:r>
          </a:p>
          <a:p>
            <a:pPr lvl="0" indent="0" marL="0">
              <a:buNone/>
            </a:pPr>
            <a:r>
              <a:rPr/>
              <a:t>Also in extension you can see similar settings</a:t>
            </a:r>
          </a:p>
        </p:txBody>
      </p:sp>
      <p:pic>
        <p:nvPicPr>
          <p:cNvPr descr="fig:  assets/2021-10-25-18-38-57-image.png" id="0" name="Picture 1"/>
          <p:cNvPicPr>
            <a:picLocks noGrp="1" noChangeAspect="1"/>
          </p:cNvPicPr>
          <p:nvPr/>
        </p:nvPicPr>
        <p:blipFill>
          <a:blip r:embed="rId2"/>
          <a:stretch>
            <a:fillRect/>
          </a:stretch>
        </p:blipFill>
        <p:spPr bwMode="auto">
          <a:xfrm>
            <a:off x="3568700" y="876300"/>
            <a:ext cx="5105400" cy="4127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(5)</a:t>
            </a:r>
          </a:p>
          <a:p>
            <a:pPr lvl="0" indent="0" marL="0">
              <a:buNone/>
            </a:pPr>
            <a:r>
              <a:rPr/>
              <a:t>Samples</a:t>
            </a:r>
          </a:p>
          <a:p>
            <a:pPr lvl="0" indent="0" marL="0">
              <a:buNone/>
            </a:pPr>
            <a:r>
              <a:rPr/>
              <a:t>MergeTool</a:t>
            </a:r>
          </a:p>
          <a:p>
            <a:pPr lvl="0" indent="0">
              <a:buNone/>
            </a:pPr>
            <a:r>
              <a:rPr>
                <a:latin typeface="Courier"/>
              </a:rPr>
              <a:t>tortoisemerge</a:t>
            </a:r>
          </a:p>
          <a:p>
            <a:pPr lvl="0" indent="0" marL="0">
              <a:buNone/>
            </a:pPr>
            <a:r>
              <a:rPr/>
              <a:t>Path to mergetool</a:t>
            </a:r>
          </a:p>
          <a:p>
            <a:pPr lvl="0" indent="0">
              <a:buNone/>
            </a:pPr>
            <a:r>
              <a:rPr>
                <a:latin typeface="Courier"/>
              </a:rPr>
              <a:t>C:/Program Files/TortoiseGit/bin/TortoiseGitMerge.exe</a:t>
            </a:r>
          </a:p>
          <a:p>
            <a:pPr lvl="0" indent="0" marL="0">
              <a:buNone/>
            </a:pPr>
            <a:r>
              <a:rPr/>
              <a:t>Mergetool command</a:t>
            </a:r>
          </a:p>
          <a:p>
            <a:pPr lvl="0" indent="0">
              <a:buNone/>
            </a:pPr>
            <a:r>
              <a:rPr>
                <a:latin typeface="Courier"/>
              </a:rPr>
              <a:t>"C:/Program Files/TortoiseGit/bin/TortoiseGitMerge.exe" -base:"$BASE" -mine:"$LOCAL" -theirs:"$REMOTE" -merged:"$MERGED"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(6)</a:t>
            </a:r>
          </a:p>
          <a:p>
            <a:pPr lvl="0" indent="0" marL="0">
              <a:buNone/>
            </a:pPr>
            <a:r>
              <a:rPr/>
              <a:t>Difftool</a:t>
            </a:r>
          </a:p>
          <a:p>
            <a:pPr lvl="0" indent="0">
              <a:buNone/>
            </a:pPr>
            <a:r>
              <a:rPr>
                <a:latin typeface="Courier"/>
              </a:rPr>
              <a:t>kdiff3</a:t>
            </a:r>
          </a:p>
          <a:p>
            <a:pPr lvl="0" indent="0" marL="0">
              <a:buNone/>
            </a:pPr>
            <a:r>
              <a:rPr/>
              <a:t>Path to difftool</a:t>
            </a:r>
          </a:p>
          <a:p>
            <a:pPr lvl="0" indent="0">
              <a:buNone/>
            </a:pPr>
            <a:r>
              <a:rPr>
                <a:latin typeface="Courier"/>
              </a:rPr>
              <a:t>C:/Program Files/KDiff3/kdiff3.exe</a:t>
            </a:r>
          </a:p>
          <a:p>
            <a:pPr lvl="0" indent="0" marL="0">
              <a:buNone/>
            </a:pPr>
            <a:r>
              <a:rPr/>
              <a:t>Difftool command</a:t>
            </a:r>
          </a:p>
          <a:p>
            <a:pPr lvl="0" indent="0">
              <a:buNone/>
            </a:pPr>
            <a:r>
              <a:rPr>
                <a:latin typeface="Courier"/>
              </a:rPr>
              <a:t>"C:/Program Files/KDiff3/kdiff3.exe" "$LOCAL" "$REMOTE"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(1)</a:t>
            </a:r>
          </a:p>
          <a:p>
            <a:pPr lvl="0" indent="0" marL="0">
              <a:buNone/>
            </a:pPr>
            <a:r>
              <a:rPr/>
              <a:t>We can save the file with a different name if it’s our school project or one-time papers but for a well-equipped software development? Not a chance.</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(7)</a:t>
            </a:r>
          </a:p>
          <a:p>
            <a:pPr lvl="0" indent="0" marL="0">
              <a:buNone/>
            </a:pPr>
            <a:r>
              <a:rPr/>
              <a:t>If you see something as merge and diff tool is not configured, follow the similar settings above on your computer. If you installed kdiff3, tortoisegit and extension you will have same diff and merge tools</a:t>
            </a:r>
          </a:p>
          <a:p>
            <a:pPr lvl="0" indent="0" marL="0">
              <a:buNone/>
            </a:pPr>
            <a:r>
              <a:rPr/>
              <a:t>This topic also help you</a:t>
            </a:r>
          </a:p>
          <a:p>
            <a:pPr lvl="0" indent="0" marL="0">
              <a:buNone/>
            </a:pPr>
            <a:r>
              <a:rPr>
                <a:hlinkClick r:id="rId2"/>
              </a:rPr>
              <a:t>Git: How can I configure KDiff3 as a merge tool and diff tool? - Stack Overflow</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(8)</a:t>
            </a:r>
          </a:p>
        </p:txBody>
      </p:sp>
      <p:pic>
        <p:nvPicPr>
          <p:cNvPr descr="fig:  assets/2021-10-25-18-23-19-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(9)</a:t>
            </a:r>
          </a:p>
          <a:p>
            <a:pPr lvl="0" indent="0" marL="0">
              <a:buNone/>
            </a:pPr>
            <a:r>
              <a:rPr/>
              <a:t>Open Git-&gt;Config, in your settings you will see path to mergetool and difftool will be empty fill settings like that below find executables in your computer and copy paths to here.</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(10)</a:t>
            </a:r>
          </a:p>
        </p:txBody>
      </p:sp>
      <p:pic>
        <p:nvPicPr>
          <p:cNvPr descr="fig:  assets/2021-10-25-18-38-57-image.png" id="0" name="Picture 1"/>
          <p:cNvPicPr>
            <a:picLocks noGrp="1" noChangeAspect="1"/>
          </p:cNvPicPr>
          <p:nvPr/>
        </p:nvPicPr>
        <p:blipFill>
          <a:blip r:embed="rId2"/>
          <a:stretch>
            <a:fillRect/>
          </a:stretch>
        </p:blipFill>
        <p:spPr bwMode="auto">
          <a:xfrm>
            <a:off x="3568700" y="876300"/>
            <a:ext cx="5105400" cy="4127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(11)</a:t>
            </a:r>
          </a:p>
          <a:p>
            <a:pPr lvl="0" indent="0" marL="0">
              <a:buNone/>
            </a:pPr>
            <a:r>
              <a:rPr/>
              <a:t>Also if we want to change and use different diff and merge tool then we can do this with gitbash console as below</a:t>
            </a:r>
          </a:p>
          <a:p>
            <a:pPr lvl="0" indent="0">
              <a:buNone/>
            </a:pPr>
            <a:r>
              <a:rPr>
                <a:latin typeface="Courier"/>
              </a:rPr>
              <a:t>C:\Program Files\TortoiseGit\bin</a:t>
            </a:r>
          </a:p>
          <a:p>
            <a:pPr lvl="0" indent="0" marL="0">
              <a:buNone/>
            </a:pPr>
            <a:r>
              <a:rPr/>
              <a:t>Find TortoiseGitIDiff.exe and TortoiseGitMerge.exe</a:t>
            </a:r>
          </a:p>
        </p:txBody>
      </p:sp>
      <p:pic>
        <p:nvPicPr>
          <p:cNvPr descr="fig:  assets/2021-10-25-18-24-56-image.png" id="0" name="Picture 1"/>
          <p:cNvPicPr>
            <a:picLocks noGrp="1" noChangeAspect="1"/>
          </p:cNvPicPr>
          <p:nvPr/>
        </p:nvPicPr>
        <p:blipFill>
          <a:blip r:embed="rId2"/>
          <a:stretch>
            <a:fillRect/>
          </a:stretch>
        </p:blipFill>
        <p:spPr bwMode="auto">
          <a:xfrm>
            <a:off x="3568700" y="2349500"/>
            <a:ext cx="5105400" cy="1181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(12)</a:t>
            </a:r>
          </a:p>
          <a:p>
            <a:pPr lvl="0" indent="0" marL="0">
              <a:buNone/>
            </a:pPr>
            <a:r>
              <a:rPr/>
              <a:t>Copy path of this applications</a:t>
            </a:r>
          </a:p>
          <a:p>
            <a:pPr lvl="0" indent="0">
              <a:buNone/>
            </a:pPr>
            <a:r>
              <a:rPr>
                <a:latin typeface="Courier"/>
              </a:rPr>
              <a:t>C:\Program Files\TortoiseGit\bin\TortoiseGitMerge.exe
C:\Program Files\TortoiseGit\bin\TortoiseGitIDiff.exe</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(13)</a:t>
            </a:r>
          </a:p>
          <a:p>
            <a:pPr lvl="0" indent="0" marL="0">
              <a:buNone/>
            </a:pPr>
            <a:r>
              <a:rPr/>
              <a:t>open a gitbash console and run following commands</a:t>
            </a:r>
          </a:p>
          <a:p>
            <a:pPr lvl="0" indent="0">
              <a:buNone/>
            </a:pPr>
            <a:r>
              <a:rPr>
                <a:latin typeface="Courier"/>
              </a:rPr>
              <a:t>git config --global merge.tool TortoiseGitMerge
git config --global mergetool.TortoiseGitMerge.path "C:/Program Files/TortoiseGit/bin/TortoiseGitMerge.exe"
git config --global mergetool.TortoiseGitMerge.trustExitCode false
git config --global diff.guitool TortoiseGitIDiff
git config --global difftool.TortoiseGitIDiff.path "C:/Program Files/TortoiseGit/bin/TortoiseGitIDiff.exe"
git config --global difftool.TortoiseGitIDiff.trustExitCode false</a:t>
            </a:r>
          </a:p>
          <a:p>
            <a:pPr lvl="0" indent="0" marL="0">
              <a:buNone/>
            </a:pPr>
            <a:r>
              <a:rPr/>
              <a:t>This updates will be stored on .gitconfig</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the GIT Extension (1)</a:t>
            </a:r>
          </a:p>
          <a:p>
            <a:pPr lvl="0" indent="0" marL="0">
              <a:buNone/>
            </a:pPr>
            <a:r>
              <a:rPr/>
              <a:t>right click in the git folder and use Git Extension menu for operations.</a:t>
            </a:r>
          </a:p>
          <a:p>
            <a:pPr lvl="0" indent="0" marL="0">
              <a:buNone/>
            </a:pPr>
            <a:r>
              <a:rPr/>
              <a:t>for sample commit click “Commit”</a:t>
            </a:r>
          </a:p>
        </p:txBody>
      </p:sp>
      <p:pic>
        <p:nvPicPr>
          <p:cNvPr descr="fig:  assets/2021-10-19-23-10-32-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the GIT Extension (1)</a:t>
            </a:r>
          </a:p>
          <a:p>
            <a:pPr lvl="0" indent="0" marL="0">
              <a:buNone/>
            </a:pPr>
            <a:r>
              <a:rPr/>
              <a:t>from opening window first stage related files and then write a good commit message</a:t>
            </a:r>
          </a:p>
          <a:p>
            <a:pPr lvl="0" indent="0" marL="0">
              <a:buNone/>
            </a:pPr>
            <a:r>
              <a:rPr/>
              <a:t>finally click commit to local. You can also commit&amp;push it to remote repository.</a:t>
            </a:r>
          </a:p>
        </p:txBody>
      </p:sp>
      <p:pic>
        <p:nvPicPr>
          <p:cNvPr descr="fig:  assets/2021-10-19-23-11-19-image.png" id="0" name="Picture 1"/>
          <p:cNvPicPr>
            <a:picLocks noGrp="1" noChangeAspect="1"/>
          </p:cNvPicPr>
          <p:nvPr/>
        </p:nvPicPr>
        <p:blipFill>
          <a:blip r:embed="rId2"/>
          <a:stretch>
            <a:fillRect/>
          </a:stretch>
        </p:blipFill>
        <p:spPr bwMode="auto">
          <a:xfrm>
            <a:off x="3568700" y="1054100"/>
            <a:ext cx="5105400" cy="3759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Installation Completed..</a:t>
            </a:r>
          </a:p>
        </p:txBody>
      </p:sp>
      <p:pic>
        <p:nvPicPr>
          <p:cNvPr descr="fig:  assets/2021-10-20-00-04-47-image.png" id="0" name="Picture 1"/>
          <p:cNvPicPr>
            <a:picLocks noGrp="1" noChangeAspect="1"/>
          </p:cNvPicPr>
          <p:nvPr/>
        </p:nvPicPr>
        <p:blipFill>
          <a:blip r:embed="rId2"/>
          <a:stretch>
            <a:fillRect/>
          </a:stretch>
        </p:blipFill>
        <p:spPr bwMode="auto">
          <a:xfrm>
            <a:off x="3568700" y="381000"/>
            <a:ext cx="5105400" cy="5105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(2)</a:t>
            </a:r>
          </a:p>
          <a:p>
            <a:pPr lvl="0" indent="0" marL="0">
              <a:buNone/>
            </a:pPr>
            <a:r>
              <a:rPr/>
              <a:t>Big projects need a version control system to track the changes and avoid misunderstanding. A good SCM does the following:</a:t>
            </a:r>
          </a:p>
          <a:p>
            <a:pPr lvl="0"/>
            <a:r>
              <a:rPr/>
              <a:t>Backup and Restore</a:t>
            </a:r>
          </a:p>
          <a:p>
            <a:pPr lvl="0"/>
            <a:r>
              <a:rPr/>
              <a:t>Synchronization</a:t>
            </a:r>
          </a:p>
          <a:p>
            <a:pPr lvl="0"/>
            <a:r>
              <a:rPr/>
              <a:t>Short-Term Undo</a:t>
            </a:r>
          </a:p>
          <a:p>
            <a:pPr lvl="0"/>
            <a:r>
              <a:rPr/>
              <a:t>Long-Term Undo</a:t>
            </a:r>
          </a:p>
          <a:p>
            <a:pPr lvl="0"/>
            <a:r>
              <a:rPr/>
              <a:t>Track Changes</a:t>
            </a:r>
          </a:p>
          <a:p>
            <a:pPr lvl="0"/>
            <a:r>
              <a:rPr/>
              <a:t>Ownership</a:t>
            </a:r>
          </a:p>
          <a:p>
            <a:pPr lvl="0"/>
            <a:r>
              <a:rPr/>
              <a:t>Branching and Merging</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1-10-20-00-04-54-image.png" id="0" name="Picture 1"/>
          <p:cNvPicPr>
            <a:picLocks noGrp="1" noChangeAspect="1"/>
          </p:cNvPicPr>
          <p:nvPr/>
        </p:nvPicPr>
        <p:blipFill>
          <a:blip r:embed="rId2"/>
          <a:stretch>
            <a:fillRect/>
          </a:stretch>
        </p:blipFill>
        <p:spPr bwMode="auto">
          <a:xfrm>
            <a:off x="457200" y="2882900"/>
            <a:ext cx="8229600" cy="14478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height:250px center</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gig (git ignore creator) (1)</a:t>
            </a:r>
          </a:p>
          <a:p>
            <a:pPr lvl="0" indent="0" marL="0">
              <a:buNone/>
            </a:pPr>
            <a:r>
              <a:rPr/>
              <a:t>Requirements</a:t>
            </a:r>
          </a:p>
          <a:p>
            <a:pPr lvl="0"/>
            <a:r>
              <a:rPr/>
              <a:t>Python &gt;= 3.6</a:t>
            </a:r>
          </a:p>
          <a:p>
            <a:pPr lvl="0"/>
            <a:r>
              <a:rPr/>
              <a:t>Internet connection</a:t>
            </a:r>
          </a:p>
          <a:p>
            <a:pPr lvl="0" indent="0" marL="0">
              <a:buNone/>
            </a:pPr>
            <a:r>
              <a:rPr/>
              <a:t>https://github.com/sloria/gig</a:t>
            </a:r>
          </a:p>
          <a:p>
            <a:pPr lvl="0" indent="0">
              <a:buNone/>
            </a:pPr>
            <a:r>
              <a:rPr>
                <a:latin typeface="Courier"/>
              </a:rPr>
              <a:t>pip install -U gig</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gig (git ignore creator) (2)</a:t>
            </a:r>
          </a:p>
        </p:txBody>
      </p:sp>
      <p:pic>
        <p:nvPicPr>
          <p:cNvPr descr="fig:  assets/2021-10-20-00-06-35-image.png" id="0" name="Picture 1"/>
          <p:cNvPicPr>
            <a:picLocks noGrp="1" noChangeAspect="1"/>
          </p:cNvPicPr>
          <p:nvPr/>
        </p:nvPicPr>
        <p:blipFill>
          <a:blip r:embed="rId2"/>
          <a:stretch>
            <a:fillRect/>
          </a:stretch>
        </p:blipFill>
        <p:spPr bwMode="auto">
          <a:xfrm>
            <a:off x="3568700" y="1752600"/>
            <a:ext cx="5105400" cy="2362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gig (git ignore creator) (3)</a:t>
            </a:r>
          </a:p>
          <a:p>
            <a:pPr lvl="0" indent="0">
              <a:buNone/>
            </a:pPr>
            <a:r>
              <a:rPr>
                <a:latin typeface="Courier"/>
              </a:rPr>
              <a:t>gig --version</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(1)</a:t>
            </a:r>
          </a:p>
          <a:p>
            <a:pPr lvl="0" indent="0" marL="0">
              <a:buNone/>
            </a:pPr>
            <a:r>
              <a:rPr/>
              <a:t>List all gitignore templates</a:t>
            </a:r>
          </a:p>
          <a:p>
            <a:pPr lvl="0" indent="0">
              <a:buNone/>
            </a:pPr>
            <a:r>
              <a:rPr>
                <a:latin typeface="Courier"/>
              </a:rPr>
              <a:t>gig list
gig list -global</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(2)</a:t>
            </a:r>
          </a:p>
          <a:p>
            <a:pPr lvl="0" indent="0" marL="0">
              <a:buNone/>
            </a:pPr>
            <a:r>
              <a:rPr/>
              <a:t>Sample gitignore for C Java and Visual Studio</a:t>
            </a:r>
          </a:p>
          <a:p>
            <a:pPr lvl="0" indent="0">
              <a:buNone/>
            </a:pPr>
            <a:r>
              <a:rPr>
                <a:latin typeface="Courier"/>
              </a:rPr>
              <a:t>gig C Java VisualStudio &gt; .gitignore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Usage of gig (3)</a:t>
            </a:r>
          </a:p>
          <a:p>
            <a:pPr lvl="0" indent="0" marL="0">
              <a:buNone/>
            </a:pPr>
            <a:r>
              <a:rPr/>
              <a:t>There is a portal for this also by Toptal</a:t>
            </a:r>
          </a:p>
          <a:p>
            <a:pPr lvl="0" indent="0" marL="0">
              <a:buNone/>
            </a:pPr>
            <a:r>
              <a:rPr/>
              <a:t>•</a:t>
            </a:r>
            <a:r>
              <a:rPr>
                <a:hlinkClick r:id="rId2"/>
              </a:rPr>
              <a:t>gitignore.io - Create Useful .gitignore Files For Your Project</a:t>
            </a:r>
          </a:p>
        </p:txBody>
      </p:sp>
      <p:pic>
        <p:nvPicPr>
          <p:cNvPr descr="fig:  assets/2021-10-20-00-11-16-image.png" id="0" name="Picture 1"/>
          <p:cNvPicPr>
            <a:picLocks noGrp="1" noChangeAspect="1"/>
          </p:cNvPicPr>
          <p:nvPr/>
        </p:nvPicPr>
        <p:blipFill>
          <a:blip r:embed="rId3"/>
          <a:stretch>
            <a:fillRect/>
          </a:stretch>
        </p:blipFill>
        <p:spPr bwMode="auto">
          <a:xfrm>
            <a:off x="3568700" y="1727200"/>
            <a:ext cx="5105400" cy="2413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(4)</a:t>
            </a:r>
          </a:p>
          <a:p>
            <a:pPr lvl="0" indent="0" marL="0">
              <a:buNone/>
            </a:pPr>
            <a:r>
              <a:rPr/>
              <a:t>for samples you can check the following links.</a:t>
            </a:r>
          </a:p>
          <a:p>
            <a:pPr lvl="0" indent="0" marL="0">
              <a:buNone/>
            </a:pPr>
            <a:r>
              <a:rPr/>
              <a:t>https://github.com/github/gitignore</a:t>
            </a:r>
          </a:p>
          <a:p>
            <a:pPr lvl="0" indent="0" marL="0">
              <a:buNone/>
            </a:pPr>
            <a:r>
              <a:rPr/>
              <a:t>https://dev.to/shihanng/gig-a-gitignore-generator-opc</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(1)</a:t>
            </a:r>
          </a:p>
          <a:p>
            <a:pPr lvl="0" indent="0" marL="0">
              <a:buNone/>
            </a:pPr>
            <a:r>
              <a:rPr/>
              <a:t>It is important to configure your Git because any commits that you make are associated with your configuration details.</a:t>
            </a:r>
          </a:p>
          <a:p>
            <a:pPr lvl="0" indent="0" marL="0">
              <a:buNone/>
            </a:pPr>
            <a:r>
              <a:rPr/>
              <a:t>configuring Git with your username and email. In order to do that, type the following commands in your Git Bash:</a:t>
            </a:r>
          </a:p>
          <a:p>
            <a:pPr lvl="0" indent="0">
              <a:buNone/>
            </a:pPr>
            <a:r>
              <a:rPr>
                <a:latin typeface="Courier"/>
              </a:rPr>
              <a:t>git config - - global user.name "&lt;your name&gt;"
git config - - global user.email "&lt;your email&gt;"</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(2)</a:t>
            </a:r>
          </a:p>
        </p:txBody>
      </p:sp>
      <p:pic>
        <p:nvPicPr>
          <p:cNvPr descr="fig:  assets/2021-10-20-00-15-38-image.png" id="0" name="Picture 1"/>
          <p:cNvPicPr>
            <a:picLocks noGrp="1" noChangeAspect="1"/>
          </p:cNvPicPr>
          <p:nvPr/>
        </p:nvPicPr>
        <p:blipFill>
          <a:blip r:embed="rId2"/>
          <a:stretch>
            <a:fillRect/>
          </a:stretch>
        </p:blipFill>
        <p:spPr bwMode="auto">
          <a:xfrm>
            <a:off x="3568700" y="2425700"/>
            <a:ext cx="5105400" cy="1016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height:250px center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(3)</a:t>
            </a:r>
          </a:p>
          <a:p>
            <a:pPr lvl="0" indent="0" marL="0">
              <a:buNone/>
            </a:pPr>
            <a:r>
              <a:rPr b="1"/>
              <a:t>Backup and Restore</a:t>
            </a:r>
            <a:r>
              <a:rPr/>
              <a:t> – Files can be saved at any moment and can be restored from the last saved.</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(3)</a:t>
            </a:r>
          </a:p>
          <a:p>
            <a:pPr lvl="0" indent="0" marL="0">
              <a:buNone/>
            </a:pPr>
            <a:r>
              <a:rPr/>
              <a:t>git configuration files are located on the user folder</a:t>
            </a:r>
          </a:p>
        </p:txBody>
      </p:sp>
      <p:pic>
        <p:nvPicPr>
          <p:cNvPr descr="fig:  assets/2021-10-20-00-16-06-image.png" id="0" name="Picture 1"/>
          <p:cNvPicPr>
            <a:picLocks noGrp="1" noChangeAspect="1"/>
          </p:cNvPicPr>
          <p:nvPr/>
        </p:nvPicPr>
        <p:blipFill>
          <a:blip r:embed="rId2"/>
          <a:stretch>
            <a:fillRect/>
          </a:stretch>
        </p:blipFill>
        <p:spPr bwMode="auto">
          <a:xfrm>
            <a:off x="3568700" y="1892300"/>
            <a:ext cx="5105400" cy="2070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(4)</a:t>
            </a:r>
          </a:p>
          <a:p>
            <a:pPr lvl="0" indent="0" marL="0">
              <a:buNone/>
            </a:pPr>
            <a:r>
              <a:rPr/>
              <a:t>If you want to view all your configuration details, use the command below</a:t>
            </a:r>
          </a:p>
          <a:p>
            <a:pPr lvl="0" indent="0">
              <a:buNone/>
            </a:pPr>
            <a:r>
              <a:rPr>
                <a:latin typeface="Courier"/>
              </a:rPr>
              <a:t>git config --list</a:t>
            </a:r>
          </a:p>
        </p:txBody>
      </p:sp>
      <p:pic>
        <p:nvPicPr>
          <p:cNvPr descr="fig:  assets/2021-10-20-00-17-00-image.png" id="0" name="Picture 1"/>
          <p:cNvPicPr>
            <a:picLocks noGrp="1" noChangeAspect="1"/>
          </p:cNvPicPr>
          <p:nvPr/>
        </p:nvPicPr>
        <p:blipFill>
          <a:blip r:embed="rId2"/>
          <a:stretch>
            <a:fillRect/>
          </a:stretch>
        </p:blipFill>
        <p:spPr bwMode="auto">
          <a:xfrm>
            <a:off x="3568700" y="1651000"/>
            <a:ext cx="5105400" cy="2578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.gitignore files with git-extension (1)</a:t>
            </a:r>
          </a:p>
          <a:p>
            <a:pPr lvl="0" indent="0" marL="0">
              <a:buNone/>
            </a:pPr>
            <a:r>
              <a:rPr/>
              <a:t>with gitignore file</a:t>
            </a:r>
          </a:p>
        </p:txBody>
      </p:sp>
      <p:pic>
        <p:nvPicPr>
          <p:cNvPr descr="fig:  assets/2021-10-20-00-51-16-image.png" id="0" name="Picture 1"/>
          <p:cNvPicPr>
            <a:picLocks noGrp="1" noChangeAspect="1"/>
          </p:cNvPicPr>
          <p:nvPr/>
        </p:nvPicPr>
        <p:blipFill>
          <a:blip r:embed="rId2"/>
          <a:stretch>
            <a:fillRect/>
          </a:stretch>
        </p:blipFill>
        <p:spPr bwMode="auto">
          <a:xfrm>
            <a:off x="3568700" y="1168400"/>
            <a:ext cx="5105400" cy="3530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.gitignore files with git-extension (2)</a:t>
            </a:r>
          </a:p>
          <a:p>
            <a:pPr lvl="0" indent="0" marL="0">
              <a:buNone/>
            </a:pPr>
            <a:r>
              <a:rPr/>
              <a:t>without gitignore file (just move to another location)</a:t>
            </a:r>
          </a:p>
        </p:txBody>
      </p:sp>
      <p:pic>
        <p:nvPicPr>
          <p:cNvPr descr="fig:  assets/2021-10-20-00-51-39-image.png" id="0" name="Picture 1"/>
          <p:cNvPicPr>
            <a:picLocks noGrp="1" noChangeAspect="1"/>
          </p:cNvPicPr>
          <p:nvPr/>
        </p:nvPicPr>
        <p:blipFill>
          <a:blip r:embed="rId2"/>
          <a:stretch>
            <a:fillRect/>
          </a:stretch>
        </p:blipFill>
        <p:spPr bwMode="auto">
          <a:xfrm>
            <a:off x="3568700" y="1422400"/>
            <a:ext cx="5105400" cy="3022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Github Create Repo</a:t>
            </a:r>
          </a:p>
        </p:txBody>
      </p:sp>
      <p:pic>
        <p:nvPicPr>
          <p:cNvPr descr="fig:  assets/2021-10-20-00-52-14-image.png" id="0" name="Picture 1"/>
          <p:cNvPicPr>
            <a:picLocks noGrp="1" noChangeAspect="1"/>
          </p:cNvPicPr>
          <p:nvPr/>
        </p:nvPicPr>
        <p:blipFill>
          <a:blip r:embed="rId2"/>
          <a:stretch>
            <a:fillRect/>
          </a:stretch>
        </p:blipFill>
        <p:spPr bwMode="auto">
          <a:xfrm>
            <a:off x="3568700" y="304800"/>
            <a:ext cx="5105400" cy="5270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Initilization of Repo (not existing in github)</a:t>
            </a:r>
          </a:p>
          <a:p>
            <a:pPr lvl="0" indent="0" marL="0">
              <a:spcBef>
                <a:spcPts val="3000"/>
              </a:spcBef>
              <a:buNone/>
            </a:pPr>
            <a:r>
              <a:rPr b="1"/>
              <a:t>git init</a:t>
            </a:r>
          </a:p>
          <a:p>
            <a:pPr lvl="0"/>
            <a:r>
              <a:rPr/>
              <a:t>In order to do that, we use the command </a:t>
            </a:r>
            <a:r>
              <a:rPr b="1"/>
              <a:t>git init</a:t>
            </a:r>
            <a:r>
              <a:rPr/>
              <a:t>.</a:t>
            </a:r>
          </a:p>
          <a:p>
            <a:pPr lvl="0"/>
            <a:r>
              <a:rPr b="1"/>
              <a:t>git init</a:t>
            </a:r>
            <a:r>
              <a:rPr/>
              <a:t> creates an empty Git repository or re-initializes an existing one. It basically creates a </a:t>
            </a:r>
            <a:r>
              <a:rPr b="1"/>
              <a:t>.git</a:t>
            </a:r>
            <a:r>
              <a:rPr/>
              <a:t> directory with sub directories and template files. Running a </a:t>
            </a:r>
            <a:r>
              <a:rPr b="1"/>
              <a:t>git init</a:t>
            </a:r>
            <a:r>
              <a:rPr/>
              <a:t> in an existing repository will not overwrite things that are already there. It rather picks up the newly added templates.</a:t>
            </a:r>
          </a:p>
          <a:p>
            <a:pPr lvl="0" indent="0">
              <a:buNone/>
            </a:pPr>
            <a:r>
              <a:rPr>
                <a:latin typeface="Courier"/>
              </a:rPr>
              <a:t>git init</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init</a:t>
            </a:r>
          </a:p>
        </p:txBody>
      </p:sp>
      <p:pic>
        <p:nvPicPr>
          <p:cNvPr descr="fig:  assets/2021-10-20-00-56-52-image.png" id="0" name="Picture 1"/>
          <p:cNvPicPr>
            <a:picLocks noGrp="1" noChangeAspect="1"/>
          </p:cNvPicPr>
          <p:nvPr/>
        </p:nvPicPr>
        <p:blipFill>
          <a:blip r:embed="rId2"/>
          <a:stretch>
            <a:fillRect/>
          </a:stretch>
        </p:blipFill>
        <p:spPr bwMode="auto">
          <a:xfrm>
            <a:off x="3568700" y="2527300"/>
            <a:ext cx="5105400" cy="812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(1)</a:t>
            </a:r>
          </a:p>
          <a:p>
            <a:pPr lvl="0" indent="0" marL="0">
              <a:buNone/>
            </a:pPr>
            <a:r>
              <a:rPr/>
              <a:t>If you enter following command in the git folder you will see nothing</a:t>
            </a:r>
          </a:p>
          <a:p>
            <a:pPr lvl="0" indent="0">
              <a:buNone/>
            </a:pPr>
            <a:r>
              <a:rPr>
                <a:latin typeface="Courier"/>
              </a:rPr>
              <a:t>git remote -v</a:t>
            </a:r>
          </a:p>
          <a:p>
            <a:pPr lvl="0" indent="0" marL="0">
              <a:buNone/>
            </a:pPr>
            <a:r>
              <a:rPr/>
              <a:t>That mean this repository do not have a remote upstream repository such as a github or bitbucket repo.</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Adding Initiated Repo Remote Upstream Repo (Link with Github Repo) (2)</a:t>
            </a:r>
          </a:p>
          <a:p>
            <a:pPr lvl="0" indent="0" marL="0">
              <a:buNone/>
            </a:pPr>
            <a:r>
              <a:rPr/>
              <a:t>Open the github and bitbucket repository and copy project path from</a:t>
            </a:r>
          </a:p>
        </p:txBody>
      </p:sp>
      <p:pic>
        <p:nvPicPr>
          <p:cNvPr descr="fig:  assets/2021-10-22-02-12-06-image.png" id="0" name="Picture 1"/>
          <p:cNvPicPr>
            <a:picLocks noGrp="1" noChangeAspect="1"/>
          </p:cNvPicPr>
          <p:nvPr/>
        </p:nvPicPr>
        <p:blipFill>
          <a:blip r:embed="rId2"/>
          <a:stretch>
            <a:fillRect/>
          </a:stretch>
        </p:blipFill>
        <p:spPr bwMode="auto">
          <a:xfrm>
            <a:off x="3568700" y="1435100"/>
            <a:ext cx="5105400" cy="2997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(3)</a:t>
            </a:r>
          </a:p>
          <a:p>
            <a:pPr lvl="0" indent="0" marL="0">
              <a:buNone/>
            </a:pPr>
            <a:r>
              <a:rPr/>
              <a:t>you will see the following sample from github code button</a:t>
            </a:r>
          </a:p>
          <a:p>
            <a:pPr lvl="0" indent="0">
              <a:buNone/>
            </a:pPr>
            <a:r>
              <a:rPr>
                <a:latin typeface="Courier"/>
              </a:rPr>
              <a:t>https://github.com/ucoruh/ce103-sample-text.git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(4)</a:t>
            </a:r>
          </a:p>
          <a:p>
            <a:pPr lvl="0" indent="0" marL="0">
              <a:buNone/>
            </a:pPr>
            <a:r>
              <a:rPr b="1"/>
              <a:t>Synchronization</a:t>
            </a:r>
            <a:r>
              <a:rPr/>
              <a:t> – Programmers can get the latest code and fetch the up-to-date codes from the repository.</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(4)</a:t>
            </a:r>
          </a:p>
          <a:p>
            <a:pPr lvl="0" indent="0" marL="0">
              <a:buNone/>
            </a:pPr>
            <a:r>
              <a:rPr/>
              <a:t>copy link and use with following command</a:t>
            </a:r>
          </a:p>
          <a:p>
            <a:pPr lvl="0" indent="0">
              <a:buNone/>
            </a:pPr>
            <a:r>
              <a:rPr>
                <a:latin typeface="Courier"/>
              </a:rPr>
              <a:t>git remote add origin https://github.com/ucoruh/ce103-sample-text.git</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(5)</a:t>
            </a:r>
          </a:p>
          <a:p>
            <a:pPr lvl="0" indent="0" marL="0">
              <a:buNone/>
            </a:pPr>
            <a:r>
              <a:rPr/>
              <a:t>then you can check your remote setting with</a:t>
            </a:r>
          </a:p>
          <a:p>
            <a:pPr lvl="0" indent="0">
              <a:buNone/>
            </a:pPr>
            <a:r>
              <a:rPr>
                <a:latin typeface="Courier"/>
              </a:rPr>
              <a:t>$ git remote -v
origin  https://github.com/ucoruh/ce103-sample-text.git (fetch)
origin  https://github.com/ucoruh/ce103-sample-text.git (push)</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(6)</a:t>
            </a:r>
          </a:p>
          <a:p>
            <a:pPr lvl="0" indent="0" marL="0">
              <a:buNone/>
            </a:pPr>
            <a:r>
              <a:rPr/>
              <a:t>you can check the following sample</a:t>
            </a:r>
          </a:p>
          <a:p>
            <a:pPr lvl="0" indent="0" marL="0">
              <a:buNone/>
            </a:pPr>
            <a:r>
              <a:rPr>
                <a:hlinkClick r:id="rId2"/>
              </a:rPr>
              <a:t>How to Add a New Remote to your Git Repo | Assembla Help Center</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i="1"/>
              <a:t>Now you can push your local changes to remote repository</a:t>
            </a:r>
          </a:p>
          <a:p>
            <a:pPr lvl="0" indent="0" marL="0">
              <a:spcBef>
                <a:spcPts val="3000"/>
              </a:spcBef>
              <a:buNone/>
            </a:pPr>
            <a:r>
              <a:rPr b="1" i="1"/>
              <a:t>If you see a repository on Github then you can download with following operation</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(1)</a:t>
            </a:r>
          </a:p>
          <a:p>
            <a:pPr lvl="0" indent="0" marL="0">
              <a:buNone/>
            </a:pPr>
            <a:r>
              <a:rPr/>
              <a:t>create a working copy of a local repository by running the command</a:t>
            </a:r>
          </a:p>
          <a:p>
            <a:pPr lvl="0" indent="0">
              <a:buNone/>
            </a:pPr>
            <a:r>
              <a:rPr>
                <a:latin typeface="Courier"/>
              </a:rPr>
              <a:t>git clone /path/to/repository</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(2)</a:t>
            </a:r>
          </a:p>
          <a:p>
            <a:pPr lvl="0" indent="0" marL="0">
              <a:buNone/>
            </a:pPr>
            <a:r>
              <a:rPr/>
              <a:t>Sample clone command</a:t>
            </a:r>
          </a:p>
          <a:p>
            <a:pPr lvl="0" indent="0">
              <a:buNone/>
            </a:pPr>
            <a:r>
              <a:rPr>
                <a:latin typeface="Courier"/>
              </a:rPr>
              <a:t>git clone https://github.com/ucoruh/ce103-sample-text.git</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(3)</a:t>
            </a:r>
          </a:p>
          <a:p>
            <a:pPr lvl="0" indent="0" marL="0">
              <a:buNone/>
            </a:pPr>
            <a:r>
              <a:rPr/>
              <a:t>when using a remote server, your command will be</a:t>
            </a:r>
          </a:p>
          <a:p>
            <a:pPr lvl="0" indent="0">
              <a:buNone/>
            </a:pPr>
            <a:r>
              <a:rPr>
                <a:latin typeface="Courier"/>
              </a:rPr>
              <a:t>git clone username@host:/path/to/repository</a:t>
            </a:r>
          </a:p>
          <a:p>
            <a:pPr lvl="0" indent="0" marL="0">
              <a:spcBef>
                <a:spcPts val="3000"/>
              </a:spcBef>
              <a:buNone/>
            </a:pPr>
            <a:r>
              <a:rPr b="1"/>
              <a:t>Checking Repository Status (1)</a:t>
            </a:r>
          </a:p>
          <a:p>
            <a:pPr lvl="0" indent="0" marL="0">
              <a:spcBef>
                <a:spcPts val="3000"/>
              </a:spcBef>
              <a:buNone/>
            </a:pPr>
            <a:r>
              <a:rPr b="1"/>
              <a:t>git status</a:t>
            </a:r>
          </a:p>
          <a:p>
            <a:pPr lvl="0" indent="0" marL="0">
              <a:buNone/>
            </a:pPr>
            <a:r>
              <a:rPr/>
              <a:t>The git status command lists all the modified files which are ready to be added to the local repository.</a:t>
            </a:r>
          </a:p>
          <a:p>
            <a:pPr lvl="0" indent="0">
              <a:buNone/>
            </a:pPr>
            <a:r>
              <a:rPr>
                <a:latin typeface="Courier"/>
              </a:rPr>
              <a:t>git status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Checking Repository Status (2)</a:t>
            </a:r>
          </a:p>
          <a:p>
            <a:pPr lvl="0" indent="0" marL="0">
              <a:spcBef>
                <a:spcPts val="3000"/>
              </a:spcBef>
              <a:buNone/>
            </a:pPr>
            <a:r>
              <a:rPr b="1"/>
              <a:t>git status</a:t>
            </a:r>
          </a:p>
        </p:txBody>
      </p:sp>
      <p:pic>
        <p:nvPicPr>
          <p:cNvPr descr="fig:  assets/2021-10-20-00-57-52-image.png" id="0" name="Picture 1"/>
          <p:cNvPicPr>
            <a:picLocks noGrp="1" noChangeAspect="1"/>
          </p:cNvPicPr>
          <p:nvPr/>
        </p:nvPicPr>
        <p:blipFill>
          <a:blip r:embed="rId2"/>
          <a:stretch>
            <a:fillRect/>
          </a:stretch>
        </p:blipFill>
        <p:spPr bwMode="auto">
          <a:xfrm>
            <a:off x="3568700" y="2095500"/>
            <a:ext cx="5105400" cy="1676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Adding Files to Index (1)</a:t>
            </a:r>
          </a:p>
          <a:p>
            <a:pPr lvl="0" indent="0" marL="0">
              <a:spcBef>
                <a:spcPts val="3000"/>
              </a:spcBef>
              <a:buNone/>
            </a:pPr>
            <a:r>
              <a:rPr b="1"/>
              <a:t>git add</a:t>
            </a:r>
          </a:p>
          <a:p>
            <a:pPr lvl="0" indent="0" marL="0">
              <a:buNone/>
            </a:pPr>
            <a:r>
              <a:rPr/>
              <a:t>This command updates the index using the current content found in the working tree and then prepares the content in the staging area for the next commit.</a:t>
            </a:r>
          </a:p>
          <a:p>
            <a:pPr lvl="0" indent="0">
              <a:buNone/>
            </a:pPr>
            <a:r>
              <a:rPr>
                <a:latin typeface="Courier"/>
              </a:rPr>
              <a:t>git add &lt;directory&gt;
git add &lt;file&gt;
git add *</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0" bandRow="1">
                <a:tableStyleId>{5C22544A-7EE6-4342-B048-85BDC9FD1C3A}</a:tableStyleId>
              </a:tblPr>
              <a:tblGrid>
                <a:gridCol w="5105400"/>
              </a:tblGrid>
              <a:tr h="0">
                <a:tc>
                  <a:txBody>
                    <a:bodyPr/>
                    <a:lstStyle/>
                    <a:p>
                      <a:pPr lvl="0" indent="0" marL="0">
                        <a:buNone/>
                      </a:pPr>
                      <a:r>
                        <a:rPr/>
                        <a:t>### Adding Files to Index (1)</a:t>
                      </a:r>
                    </a:p>
                  </a:txBody>
                </a:tc>
              </a:tr>
              <a:tr h="0">
                <a:tc>
                  <a:txBody>
                    <a:bodyPr/>
                    <a:lstStyle/>
                    <a:p>
                      <a:pPr lvl="0" indent="0" marL="0">
                        <a:buNone/>
                      </a:pPr>
                      <a:r>
                        <a:rPr/>
                        <a:t>#### git add</a:t>
                      </a:r>
                    </a:p>
                  </a:txBody>
                </a:tc>
              </a:tr>
              <a:tr h="0">
                <a:tc>
                  <a:txBody>
                    <a:bodyPr/>
                    <a:lstStyle/>
                    <a:p>
                      <a:pPr lvl="0" indent="0" marL="0">
                        <a:buNone/>
                      </a:pPr>
                      <a:r>
                        <a:rPr/>
                        <a:t>Created two more files edureka3.txt and edureka4.txt. Let us add the files using the command git add -A. This command will add all the files to the index which are in the directory but not updated in the index yet.</a:t>
                      </a:r>
                    </a:p>
                  </a:txBody>
                </a:tc>
              </a:tr>
              <a:tr h="0">
                <a:tc>
                  <a:txBody>
                    <a:bodyPr/>
                    <a:lstStyle/>
                    <a:p>
                      <a:pPr lvl="0" indent="0" marL="0">
                        <a:buNone/>
                      </a:pPr>
                      <a:r>
                        <a:rPr/>
                        <a:t>alt:“alt” height:450px center</a:t>
                      </a:r>
                    </a:p>
                  </a:txBody>
                </a:tc>
              </a:tr>
            </a:tbl>
          </a:graphicData>
        </a:graphic>
      </p:graphicFrame>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Commit Changes (1)</a:t>
            </a:r>
          </a:p>
          <a:p>
            <a:pPr lvl="0" indent="0" marL="0">
              <a:spcBef>
                <a:spcPts val="3000"/>
              </a:spcBef>
              <a:buNone/>
            </a:pPr>
            <a:r>
              <a:rPr b="1"/>
              <a:t>git commit</a:t>
            </a:r>
          </a:p>
          <a:p>
            <a:pPr lvl="0" indent="0" marL="0">
              <a:buNone/>
            </a:pPr>
            <a:r>
              <a:rPr/>
              <a:t>•It refers to recording snapshots of the repository at a given time. Committed snapshots will never change unless done explicitly.</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CE103 Algorithms and Programming I</dc:title>
  <dc:creator>Author: Asst. Prof. Dr. Uğur CORUH</dc:creator>
  <cp:keywords/>
  <dcterms:created xsi:type="dcterms:W3CDTF">2022-01-29T00:40:15Z</dcterms:created>
  <dcterms:modified xsi:type="dcterms:W3CDTF">2022-01-29T00:40:15Z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 **fast-forward merge** can happen when the current branch has no extra commits compared to the branch we’re merging. Git is... *lazy* and will first try to perform the easiest option">
    <vt:lpwstr>the fast-forward! This type of merge doesn’t create a new commit, but rather merges the commit(s) on the branch we’re merging right in the current branch</vt:lpwstr>
  </property>
  <property fmtid="{D5CDD505-2E9C-101B-9397-08002B2CF9AE}" pid="3" name="_class">
    <vt:lpwstr>lead</vt:lpwstr>
  </property>
  <property fmtid="{D5CDD505-2E9C-101B-9397-08002B2CF9AE}" pid="4" name="backgroundColor">
    <vt:lpwstr/>
  </property>
  <property fmtid="{D5CDD505-2E9C-101B-9397-08002B2CF9AE}" pid="5" name="backgroundImage">
    <vt:lpwstr>url(‘https://marp.app/assets/hero-background.svg’)</vt:lpwstr>
  </property>
  <property fmtid="{D5CDD505-2E9C-101B-9397-08002B2CF9AE}" pid="6" name="date">
    <vt:lpwstr/>
  </property>
  <property fmtid="{D5CDD505-2E9C-101B-9397-08002B2CF9AE}" pid="7" name="disable-header-and-footer">
    <vt:lpwstr>False</vt:lpwstr>
  </property>
  <property fmtid="{D5CDD505-2E9C-101B-9397-08002B2CF9AE}" pid="8" name="footer">
    <vt:lpwstr>height:50px RTEU CE103 Week-3</vt:lpwstr>
  </property>
  <property fmtid="{D5CDD505-2E9C-101B-9397-08002B2CF9AE}" pid="9" name="footer-center">
    <vt:lpwstr>License: WTFPL</vt:lpwstr>
  </property>
  <property fmtid="{D5CDD505-2E9C-101B-9397-08002B2CF9AE}" pid="10" name="footer-left">
    <vt:lpwstr>© Dr. Uğur CORUH</vt:lpwstr>
  </property>
  <property fmtid="{D5CDD505-2E9C-101B-9397-08002B2CF9AE}" pid="11" name="footer-right">
    <vt:lpwstr/>
  </property>
  <property fmtid="{D5CDD505-2E9C-101B-9397-08002B2CF9AE}" pid="12" name="geometry">
    <vt:lpwstr>left=2.54cm,right=2.54cm,top=1.91cm,bottom=1.91cm</vt:lpwstr>
  </property>
  <property fmtid="{D5CDD505-2E9C-101B-9397-08002B2CF9AE}" pid="13" name="header">
    <vt:lpwstr>CE103 Algorithms and Programming I</vt:lpwstr>
  </property>
  <property fmtid="{D5CDD505-2E9C-101B-9397-08002B2CF9AE}" pid="14" name="header-center">
    <vt:lpwstr/>
  </property>
  <property fmtid="{D5CDD505-2E9C-101B-9397-08002B2CF9AE}" pid="15" name="header-left">
    <vt:lpwstr/>
  </property>
  <property fmtid="{D5CDD505-2E9C-101B-9397-08002B2CF9AE}" pid="16" name="header-right">
    <vt:lpwstr/>
  </property>
  <property fmtid="{D5CDD505-2E9C-101B-9397-08002B2CF9AE}" pid="17" name="links-as-notes">
    <vt:lpwstr>True</vt:lpwstr>
  </property>
  <property fmtid="{D5CDD505-2E9C-101B-9397-08002B2CF9AE}" pid="18" name="listings-disable-line-numbers">
    <vt:lpwstr>True</vt:lpwstr>
  </property>
  <property fmtid="{D5CDD505-2E9C-101B-9397-08002B2CF9AE}" pid="19" name="listings-no-page-break">
    <vt:lpwstr>False</vt:lpwstr>
  </property>
  <property fmtid="{D5CDD505-2E9C-101B-9397-08002B2CF9AE}" pid="20" name="lof">
    <vt:lpwstr>True</vt:lpwstr>
  </property>
  <property fmtid="{D5CDD505-2E9C-101B-9397-08002B2CF9AE}" pid="21" name="logo">
    <vt:lpwstr>assets/2021-10-19-15-01-36-image.png</vt:lpwstr>
  </property>
  <property fmtid="{D5CDD505-2E9C-101B-9397-08002B2CF9AE}" pid="22" name="logo-width">
    <vt:lpwstr>100</vt:lpwstr>
  </property>
  <property fmtid="{D5CDD505-2E9C-101B-9397-08002B2CF9AE}" pid="23" name="lot">
    <vt:lpwstr>True</vt:lpwstr>
  </property>
  <property fmtid="{D5CDD505-2E9C-101B-9397-08002B2CF9AE}" pid="24" name="marp">
    <vt:lpwstr>True</vt:lpwstr>
  </property>
  <property fmtid="{D5CDD505-2E9C-101B-9397-08002B2CF9AE}" pid="25" name="page-background">
    <vt:lpwstr/>
  </property>
  <property fmtid="{D5CDD505-2E9C-101B-9397-08002B2CF9AE}" pid="26" name="page-background-opacity">
    <vt:lpwstr/>
  </property>
  <property fmtid="{D5CDD505-2E9C-101B-9397-08002B2CF9AE}" pid="27" name="paginate">
    <vt:lpwstr>True</vt:lpwstr>
  </property>
  <property fmtid="{D5CDD505-2E9C-101B-9397-08002B2CF9AE}" pid="28" name="style">
    <vt:lpwstr>img[alt~=“center”] { display: block; margin: 0 auto; }</vt:lpwstr>
  </property>
  <property fmtid="{D5CDD505-2E9C-101B-9397-08002B2CF9AE}" pid="29" name="subparagraph">
    <vt:lpwstr>True</vt:lpwstr>
  </property>
  <property fmtid="{D5CDD505-2E9C-101B-9397-08002B2CF9AE}" pid="30" name="subtitle">
    <vt:lpwstr>Introduction to Source Code Management Systems</vt:lpwstr>
  </property>
  <property fmtid="{D5CDD505-2E9C-101B-9397-08002B2CF9AE}" pid="31" name="theme">
    <vt:lpwstr>default</vt:lpwstr>
  </property>
  <property fmtid="{D5CDD505-2E9C-101B-9397-08002B2CF9AE}" pid="32" name="titlepage">
    <vt:lpwstr>True</vt:lpwstr>
  </property>
  <property fmtid="{D5CDD505-2E9C-101B-9397-08002B2CF9AE}" pid="33" name="titlepage-color">
    <vt:lpwstr>FFFFFF</vt:lpwstr>
  </property>
  <property fmtid="{D5CDD505-2E9C-101B-9397-08002B2CF9AE}" pid="34" name="titlepage-rule-color">
    <vt:lpwstr>CCCCCC</vt:lpwstr>
  </property>
  <property fmtid="{D5CDD505-2E9C-101B-9397-08002B2CF9AE}" pid="35" name="titlepage-rule-height">
    <vt:lpwstr>4</vt:lpwstr>
  </property>
  <property fmtid="{D5CDD505-2E9C-101B-9397-08002B2CF9AE}" pid="36" name="titlepage-text-color">
    <vt:lpwstr>000000</vt:lpwstr>
  </property>
</Properties>
</file>